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2" roundtripDataSignature="AMtx7mimaEfdL/p8HD1jC/BeZB/TCNra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2" name="Google Shape;16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Therefore, people are born as being one sex or the other (male or female), but are taught to be boys and girls, women and men. Gender rules are adopted from culture, parents, peers, school, media, customs, religion, market, arts… This learned behaviour constitutes gender identity and determines gender roles.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79" name="Google Shape;27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Specific to each social context They are not static They manifest a power relationship Associated with various social factors: class affiliation, ethnic origin, rural or urban setlment,  economic status, disability, religion...</a:t>
            </a:r>
            <a:endParaRPr/>
          </a:p>
          <a:p>
            <a:pPr indent="0" lvl="0" marL="0" rtl="0" algn="l">
              <a:spcBef>
                <a:spcPts val="0"/>
              </a:spcBef>
              <a:spcAft>
                <a:spcPts val="0"/>
              </a:spcAft>
              <a:buNone/>
            </a:pPr>
            <a:r>
              <a:rPr lang="en-US"/>
              <a:t>Photografs: Turkmenista rural area, Turkmenistan urban area, school in Turkmenistan 80s, </a:t>
            </a:r>
            <a:endParaRPr/>
          </a:p>
          <a:p>
            <a:pPr indent="0" lvl="0" marL="0" rtl="0" algn="l">
              <a:spcBef>
                <a:spcPts val="0"/>
              </a:spcBef>
              <a:spcAft>
                <a:spcPts val="0"/>
              </a:spcAft>
              <a:buNone/>
            </a:pPr>
            <a:r>
              <a:rPr lang="en-US"/>
              <a:t>Girl on demonstration for Women’s Human Right 70s</a:t>
            </a:r>
            <a:endParaRPr/>
          </a:p>
          <a:p>
            <a:pPr indent="0" lvl="0" marL="0" rtl="0" algn="l">
              <a:spcBef>
                <a:spcPts val="0"/>
              </a:spcBef>
              <a:spcAft>
                <a:spcPts val="0"/>
              </a:spcAft>
              <a:buNone/>
            </a:pPr>
            <a:r>
              <a:rPr lang="en-US"/>
              <a:t>Fairytale The Little Mermaid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287" name="Google Shape;287;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13" name="Google Shape;313;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322" name="Google Shape;32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3" name="Google Shape;33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Photo: </a:t>
            </a:r>
            <a:r>
              <a:rPr b="1" lang="en-US"/>
              <a:t>Ashgabat's first-ever Women’s Hackathon promotes gender diversity in Tech 2022</a:t>
            </a:r>
            <a:endParaRPr b="1"/>
          </a:p>
          <a:p>
            <a:pPr indent="0" lvl="0" marL="0" rtl="0" algn="l">
              <a:spcBef>
                <a:spcPts val="0"/>
              </a:spcBef>
              <a:spcAft>
                <a:spcPts val="0"/>
              </a:spcAft>
              <a:buNone/>
            </a:pPr>
            <a:r>
              <a:t/>
            </a:r>
            <a:endParaRPr/>
          </a:p>
        </p:txBody>
      </p:sp>
      <p:sp>
        <p:nvSpPr>
          <p:cNvPr id="341" name="Google Shape;34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p:txBody>
      </p:sp>
      <p:sp>
        <p:nvSpPr>
          <p:cNvPr id="350" name="Google Shape;350;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70" name="Google Shape;37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3" name="Google Shape;38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rPr lang="en-US"/>
              <a:t>Women have different social roles; they live different lives than men and this difference creates an imbalance in the respect of their human rights.</a:t>
            </a:r>
            <a:endParaRPr/>
          </a:p>
          <a:p>
            <a:pPr indent="0" lvl="0" marL="0" marR="0" rtl="0" algn="l">
              <a:lnSpc>
                <a:spcPct val="100000"/>
              </a:lnSpc>
              <a:spcBef>
                <a:spcPts val="0"/>
              </a:spcBef>
              <a:spcAft>
                <a:spcPts val="0"/>
              </a:spcAft>
              <a:buClr>
                <a:schemeClr val="dk1"/>
              </a:buClr>
              <a:buSzPts val="1200"/>
              <a:buFont typeface="Calibri"/>
              <a:buNone/>
            </a:pPr>
            <a:r>
              <a:rPr lang="en-US"/>
              <a:t>The position of women both in society and in the family is largely determined by social/gender expectations roles and stereotypes. Gender stereotypes, as a rule, ignore the specific interests and needs of women.</a:t>
            </a:r>
            <a:endParaRPr/>
          </a:p>
          <a:p>
            <a:pPr indent="0" lvl="0" marL="0" rtl="0" algn="l">
              <a:spcBef>
                <a:spcPts val="0"/>
              </a:spcBef>
              <a:spcAft>
                <a:spcPts val="0"/>
              </a:spcAft>
              <a:buNone/>
            </a:pPr>
            <a:r>
              <a:t/>
            </a:r>
            <a:endParaRPr/>
          </a:p>
        </p:txBody>
      </p:sp>
      <p:sp>
        <p:nvSpPr>
          <p:cNvPr id="393" name="Google Shape;393;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An example is the earlier retirement of women. After years of working in factories and in houses (unpaid work), it is fair and justify that they retire early</a:t>
            </a:r>
            <a:endParaRPr/>
          </a:p>
        </p:txBody>
      </p:sp>
      <p:sp>
        <p:nvSpPr>
          <p:cNvPr id="402" name="Google Shape;40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11" name="Google Shape;41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How boys and girls look like on this photos ? Is any differences beetwen those two photos ?</a:t>
            </a:r>
            <a:endParaRPr/>
          </a:p>
        </p:txBody>
      </p:sp>
      <p:sp>
        <p:nvSpPr>
          <p:cNvPr id="188" name="Google Shape;18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1200">
                <a:solidFill>
                  <a:schemeClr val="dk1"/>
                </a:solidFill>
                <a:latin typeface="Calibri"/>
                <a:ea typeface="Calibri"/>
                <a:cs typeface="Calibri"/>
                <a:sym typeface="Calibri"/>
              </a:rPr>
              <a:t>People are </a:t>
            </a:r>
            <a:r>
              <a:rPr b="1" lang="en-US" sz="1200" u="sng">
                <a:solidFill>
                  <a:schemeClr val="dk1"/>
                </a:solidFill>
                <a:latin typeface="Calibri"/>
                <a:ea typeface="Calibri"/>
                <a:cs typeface="Calibri"/>
                <a:sym typeface="Calibri"/>
              </a:rPr>
              <a:t>mostly</a:t>
            </a:r>
            <a:r>
              <a:rPr lang="en-US" sz="1200">
                <a:solidFill>
                  <a:schemeClr val="dk1"/>
                </a:solidFill>
                <a:latin typeface="Calibri"/>
                <a:ea typeface="Calibri"/>
                <a:cs typeface="Calibri"/>
                <a:sym typeface="Calibri"/>
              </a:rPr>
              <a:t> born as persons of female or male </a:t>
            </a:r>
            <a:r>
              <a:rPr b="1" lang="en-US" sz="1200">
                <a:solidFill>
                  <a:schemeClr val="dk1"/>
                </a:solidFill>
                <a:latin typeface="Calibri"/>
                <a:ea typeface="Calibri"/>
                <a:cs typeface="Calibri"/>
                <a:sym typeface="Calibri"/>
              </a:rPr>
              <a:t>sex</a:t>
            </a:r>
            <a:r>
              <a:rPr lang="en-US" sz="1200">
                <a:solidFill>
                  <a:schemeClr val="dk1"/>
                </a:solidFill>
                <a:latin typeface="Calibri"/>
                <a:ea typeface="Calibri"/>
                <a:cs typeface="Calibri"/>
                <a:sym typeface="Calibri"/>
              </a:rPr>
              <a:t>. When we talk about sex, we talk about their biological (bodily characteristics). Male and female bodies differ and have different roles in the process of reproduction. This biological difference between women and men has existed in all periods of history and in all parts of the world, regardless of the life conditions, social status, ethnic and racial origins</a:t>
            </a:r>
            <a:endParaRPr/>
          </a:p>
          <a:p>
            <a:pPr indent="0" lvl="0" marL="0" rtl="0" algn="l">
              <a:lnSpc>
                <a:spcPct val="90000"/>
              </a:lnSpc>
              <a:spcBef>
                <a:spcPts val="0"/>
              </a:spcBef>
              <a:spcAft>
                <a:spcPts val="0"/>
              </a:spcAft>
              <a:buNone/>
            </a:pPr>
            <a:r>
              <a:rPr lang="en-US" sz="1200">
                <a:solidFill>
                  <a:schemeClr val="dk1"/>
                </a:solidFill>
                <a:latin typeface="Calibri"/>
                <a:ea typeface="Calibri"/>
                <a:cs typeface="Calibri"/>
                <a:sym typeface="Calibri"/>
              </a:rPr>
              <a:t>For a long time it was believed that this biological difference (first and foremost, the different role of men and women in the process of reproduction, but also other bodily differences), crucially determines further roles of men and women in life. It is by this line of logic that the differentiation of work into men’s and women’s work or the difference in women’s and men’s statuses in the community were considered natural, that is, in line with</a:t>
            </a:r>
            <a:r>
              <a:rPr b="1" lang="en-US" sz="1200">
                <a:solidFill>
                  <a:schemeClr val="dk1"/>
                </a:solidFill>
                <a:latin typeface="Calibri"/>
                <a:ea typeface="Calibri"/>
                <a:cs typeface="Calibri"/>
                <a:sym typeface="Calibri"/>
              </a:rPr>
              <a:t> natural roles </a:t>
            </a:r>
            <a:r>
              <a:rPr lang="en-US" sz="1200">
                <a:solidFill>
                  <a:schemeClr val="dk1"/>
                </a:solidFill>
                <a:latin typeface="Calibri"/>
                <a:ea typeface="Calibri"/>
                <a:cs typeface="Calibri"/>
                <a:sym typeface="Calibri"/>
              </a:rPr>
              <a:t>of men and women (woman bears children, so it is only natural that she takes care of them and brings them up, while a man is physically stronger so it is natural that he is the head of the family, that he earns more and makes key decisions in the community).</a:t>
            </a:r>
            <a:endParaRPr sz="12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US" sz="1200">
                <a:solidFill>
                  <a:schemeClr val="dk1"/>
                </a:solidFill>
                <a:latin typeface="Calibri"/>
                <a:ea typeface="Calibri"/>
                <a:cs typeface="Calibri"/>
                <a:sym typeface="Calibri"/>
              </a:rPr>
              <a:t>As opposed to sex, </a:t>
            </a:r>
            <a:r>
              <a:rPr b="1" lang="en-US" sz="1200">
                <a:solidFill>
                  <a:schemeClr val="dk1"/>
                </a:solidFill>
                <a:latin typeface="Calibri"/>
                <a:ea typeface="Calibri"/>
                <a:cs typeface="Calibri"/>
                <a:sym typeface="Calibri"/>
              </a:rPr>
              <a:t>gender</a:t>
            </a:r>
            <a:r>
              <a:rPr lang="en-US" sz="1200">
                <a:solidFill>
                  <a:schemeClr val="dk1"/>
                </a:solidFill>
                <a:latin typeface="Calibri"/>
                <a:ea typeface="Calibri"/>
                <a:cs typeface="Calibri"/>
                <a:sym typeface="Calibri"/>
              </a:rPr>
              <a:t> is a social shaping of the biological sex of women and men. It shows how one society perceives the roles of women and men and refers to a whole spectrum of ideas and expectations related to those roles. These expectations refer to things such as what women and men should look like, how they should </a:t>
            </a:r>
            <a:r>
              <a:rPr b="1" lang="en-US" sz="1200">
                <a:solidFill>
                  <a:schemeClr val="dk1"/>
                </a:solidFill>
                <a:latin typeface="Calibri"/>
                <a:ea typeface="Calibri"/>
                <a:cs typeface="Calibri"/>
                <a:sym typeface="Calibri"/>
              </a:rPr>
              <a:t>behave</a:t>
            </a:r>
            <a:r>
              <a:rPr lang="en-US" sz="1200">
                <a:solidFill>
                  <a:schemeClr val="dk1"/>
                </a:solidFill>
                <a:latin typeface="Calibri"/>
                <a:ea typeface="Calibri"/>
                <a:cs typeface="Calibri"/>
                <a:sym typeface="Calibri"/>
              </a:rPr>
              <a:t> in certain situations, that is, determine typically female and typically male characteristics and abilities. </a:t>
            </a:r>
            <a:endParaRPr/>
          </a:p>
          <a:p>
            <a:pPr indent="0" lvl="0" marL="0" rtl="0" algn="l">
              <a:lnSpc>
                <a:spcPct val="90000"/>
              </a:lnSpc>
              <a:spcBef>
                <a:spcPts val="0"/>
              </a:spcBef>
              <a:spcAft>
                <a:spcPts val="0"/>
              </a:spcAft>
              <a:buNone/>
            </a:pPr>
            <a:r>
              <a:rPr lang="en-US" sz="1200">
                <a:solidFill>
                  <a:schemeClr val="dk1"/>
                </a:solidFill>
                <a:latin typeface="Calibri"/>
                <a:ea typeface="Calibri"/>
                <a:cs typeface="Calibri"/>
                <a:sym typeface="Calibri"/>
              </a:rPr>
              <a:t>Photo: Voyager, 1974 Space shuttle with „ golden disck“, the space ship with longest distance from the our planet who sent to start communication with other speciest  </a:t>
            </a:r>
            <a:endParaRPr/>
          </a:p>
        </p:txBody>
      </p:sp>
      <p:sp>
        <p:nvSpPr>
          <p:cNvPr id="203" name="Google Shape;20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In prehistoric times, the division of responsibilities between women who stay in caves and take care of children and men who bring food was logical, however, in modern times such a division is unnecessary and harmful</a:t>
            </a:r>
            <a:endParaRPr/>
          </a:p>
        </p:txBody>
      </p:sp>
      <p:sp>
        <p:nvSpPr>
          <p:cNvPr id="228" name="Google Shape;22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"relatively structured relations between men and women, masculinity and femininity, in institutional and non-institutional environments, at the level of discourse and at the level of practice„ M. Blagojevic</a:t>
            </a:r>
            <a:endParaRPr/>
          </a:p>
        </p:txBody>
      </p:sp>
      <p:sp>
        <p:nvSpPr>
          <p:cNvPr id="237" name="Google Shape;23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How gender norms look like in different time ang different places</a:t>
            </a:r>
            <a:endParaRPr/>
          </a:p>
          <a:p>
            <a:pPr indent="0" lvl="0" marL="0" rtl="0" algn="l">
              <a:spcBef>
                <a:spcPts val="0"/>
              </a:spcBef>
              <a:spcAft>
                <a:spcPts val="0"/>
              </a:spcAft>
              <a:buNone/>
            </a:pPr>
            <a:r>
              <a:rPr lang="en-US"/>
              <a:t>On the write are two photos from the same time (50s) but two different countries and gender regime (USA and former socialist country)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p:txBody>
      </p:sp>
      <p:sp>
        <p:nvSpPr>
          <p:cNvPr id="246" name="Google Shape;24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Historical photo of family in Turkmenistan, photo from 50s, and new photos of role of women end men </a:t>
            </a:r>
            <a:endParaRPr/>
          </a:p>
        </p:txBody>
      </p:sp>
      <p:sp>
        <p:nvSpPr>
          <p:cNvPr id="257" name="Google Shape;25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How we learn gender roles ? Which of those photos are more acceptable in Turkmenistan ?</a:t>
            </a:r>
            <a:endParaRPr/>
          </a:p>
          <a:p>
            <a:pPr indent="0" lvl="0" marL="0" rtl="0" algn="l">
              <a:spcBef>
                <a:spcPts val="0"/>
              </a:spcBef>
              <a:spcAft>
                <a:spcPts val="0"/>
              </a:spcAft>
              <a:buNone/>
            </a:pPr>
            <a:r>
              <a:t/>
            </a:r>
            <a:endParaRPr/>
          </a:p>
        </p:txBody>
      </p:sp>
      <p:sp>
        <p:nvSpPr>
          <p:cNvPr id="268" name="Google Shape;26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8" name="Google Shape;1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4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4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9" name="Google Shape;99;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4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4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4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p4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4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p4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p4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p4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4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4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6" name="Google Shape;136;p4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7" name="Google Shape;137;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 name="Shape 21"/>
        <p:cNvGrpSpPr/>
        <p:nvPr/>
      </p:nvGrpSpPr>
      <p:grpSpPr>
        <a:xfrm>
          <a:off x="0" y="0"/>
          <a:ext cx="0" cy="0"/>
          <a:chOff x="0" y="0"/>
          <a:chExt cx="0" cy="0"/>
        </a:xfrm>
      </p:grpSpPr>
      <p:sp>
        <p:nvSpPr>
          <p:cNvPr id="22" name="Google Shape;22;p2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4" name="Google Shape;24;p2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5" name="Google Shape;2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4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47"/>
          <p:cNvSpPr/>
          <p:nvPr>
            <p:ph idx="2" type="pic"/>
          </p:nvPr>
        </p:nvSpPr>
        <p:spPr>
          <a:xfrm>
            <a:off x="1792288" y="612775"/>
            <a:ext cx="5486400" cy="4114800"/>
          </a:xfrm>
          <a:prstGeom prst="rect">
            <a:avLst/>
          </a:prstGeom>
          <a:noFill/>
          <a:ln>
            <a:noFill/>
          </a:ln>
        </p:spPr>
      </p:sp>
      <p:sp>
        <p:nvSpPr>
          <p:cNvPr id="143" name="Google Shape;143;p4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4" name="Google Shape;144;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4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 name="Google Shape;150;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4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4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4" name="Google Shape;44;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7"/>
          <p:cNvSpPr/>
          <p:nvPr>
            <p:ph idx="2" type="pic"/>
          </p:nvPr>
        </p:nvSpPr>
        <p:spPr>
          <a:xfrm>
            <a:off x="1792288" y="612775"/>
            <a:ext cx="5486400" cy="4114800"/>
          </a:xfrm>
          <a:prstGeom prst="rect">
            <a:avLst/>
          </a:prstGeom>
          <a:noFill/>
          <a:ln>
            <a:noFill/>
          </a:ln>
        </p:spPr>
      </p:sp>
      <p:sp>
        <p:nvSpPr>
          <p:cNvPr id="68" name="Google Shape;68;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1"/>
          <p:cNvSpPr/>
          <p:nvPr/>
        </p:nvSpPr>
        <p:spPr>
          <a:xfrm>
            <a:off x="0" y="0"/>
            <a:ext cx="9143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
          <p:cNvSpPr/>
          <p:nvPr/>
        </p:nvSpPr>
        <p:spPr>
          <a:xfrm>
            <a:off x="0" y="2"/>
            <a:ext cx="9144000" cy="441258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1"/>
          <p:cNvSpPr/>
          <p:nvPr/>
        </p:nvSpPr>
        <p:spPr>
          <a:xfrm>
            <a:off x="447348" y="551962"/>
            <a:ext cx="8249304" cy="4618549"/>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7" name="Google Shape;167;p1"/>
          <p:cNvSpPr txBox="1"/>
          <p:nvPr>
            <p:ph type="title"/>
          </p:nvPr>
        </p:nvSpPr>
        <p:spPr>
          <a:xfrm>
            <a:off x="1143000" y="1293338"/>
            <a:ext cx="6858000" cy="32745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900"/>
              <a:buFont typeface="Calibri"/>
              <a:buNone/>
            </a:pPr>
            <a:r>
              <a:rPr b="1" lang="en-US" sz="3900">
                <a:solidFill>
                  <a:schemeClr val="dk1"/>
                </a:solidFill>
                <a:latin typeface="Calibri"/>
                <a:ea typeface="Calibri"/>
                <a:cs typeface="Calibri"/>
                <a:sym typeface="Calibri"/>
              </a:rPr>
              <a:t>GENDER, GENDER KADALARY WE GENDER DEŇLIGI</a:t>
            </a:r>
            <a:br>
              <a:rPr lang="en-US" sz="3900">
                <a:solidFill>
                  <a:schemeClr val="dk1"/>
                </a:solidFill>
                <a:latin typeface="Calibri"/>
                <a:ea typeface="Calibri"/>
                <a:cs typeface="Calibri"/>
                <a:sym typeface="Calibri"/>
              </a:rPr>
            </a:br>
            <a:br>
              <a:rPr lang="en-US" sz="3900">
                <a:solidFill>
                  <a:schemeClr val="dk1"/>
                </a:solidFill>
                <a:latin typeface="Calibri"/>
                <a:ea typeface="Calibri"/>
                <a:cs typeface="Calibri"/>
                <a:sym typeface="Calibri"/>
              </a:rPr>
            </a:br>
            <a:br>
              <a:rPr lang="en-US" sz="3900">
                <a:solidFill>
                  <a:schemeClr val="dk1"/>
                </a:solidFill>
                <a:latin typeface="Calibri"/>
                <a:ea typeface="Calibri"/>
                <a:cs typeface="Calibri"/>
                <a:sym typeface="Calibri"/>
              </a:rPr>
            </a:br>
            <a:endParaRPr sz="3900">
              <a:solidFill>
                <a:schemeClr val="dk1"/>
              </a:solidFill>
              <a:latin typeface="Calibri"/>
              <a:ea typeface="Calibri"/>
              <a:cs typeface="Calibri"/>
              <a:sym typeface="Calibri"/>
            </a:endParaRPr>
          </a:p>
        </p:txBody>
      </p:sp>
      <p:sp>
        <p:nvSpPr>
          <p:cNvPr id="168" name="Google Shape;168;p1"/>
          <p:cNvSpPr txBox="1"/>
          <p:nvPr>
            <p:ph idx="1" type="body"/>
          </p:nvPr>
        </p:nvSpPr>
        <p:spPr>
          <a:xfrm>
            <a:off x="1143000" y="5514052"/>
            <a:ext cx="6858000" cy="65191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888888"/>
              </a:buClr>
              <a:buSzPts val="2400"/>
              <a:buNone/>
            </a:pPr>
            <a:r>
              <a:t/>
            </a:r>
            <a:endParaRPr sz="2400">
              <a:solidFill>
                <a:schemeClr val="dk1"/>
              </a:solidFill>
              <a:latin typeface="Calibri"/>
              <a:ea typeface="Calibri"/>
              <a:cs typeface="Calibri"/>
              <a:sym typeface="Calibri"/>
            </a:endParaRPr>
          </a:p>
        </p:txBody>
      </p:sp>
      <p:cxnSp>
        <p:nvCxnSpPr>
          <p:cNvPr id="169" name="Google Shape;169;p1"/>
          <p:cNvCxnSpPr/>
          <p:nvPr/>
        </p:nvCxnSpPr>
        <p:spPr>
          <a:xfrm rot="10800000">
            <a:off x="447348" y="6354708"/>
            <a:ext cx="8250174" cy="0"/>
          </a:xfrm>
          <a:prstGeom prst="straightConnector1">
            <a:avLst/>
          </a:prstGeom>
          <a:noFill/>
          <a:ln cap="flat" cmpd="sng" w="101600">
            <a:solidFill>
              <a:schemeClr val="accent4"/>
            </a:solidFill>
            <a:prstDash val="solid"/>
            <a:round/>
            <a:headEnd len="sm" w="sm" type="none"/>
            <a:tailEnd len="sm" w="sm" type="none"/>
          </a:ln>
        </p:spPr>
      </p:cxnSp>
      <p:sp>
        <p:nvSpPr>
          <p:cNvPr id="170" name="Google Shape;170;p1"/>
          <p:cNvSpPr/>
          <p:nvPr/>
        </p:nvSpPr>
        <p:spPr>
          <a:xfrm>
            <a:off x="6934200" y="3276600"/>
            <a:ext cx="9144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0"/>
          <p:cNvSpPr txBox="1"/>
          <p:nvPr>
            <p:ph type="title"/>
          </p:nvPr>
        </p:nvSpPr>
        <p:spPr>
          <a:xfrm>
            <a:off x="76199" y="838200"/>
            <a:ext cx="3923394"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538CD5"/>
              </a:buClr>
              <a:buSzPts val="4800"/>
              <a:buFont typeface="Calibri"/>
              <a:buNone/>
            </a:pPr>
            <a:r>
              <a:rPr lang="en-US" sz="4800">
                <a:solidFill>
                  <a:srgbClr val="538CD5"/>
                </a:solidFill>
              </a:rPr>
              <a:t>Gender rollary</a:t>
            </a:r>
            <a:endParaRPr sz="4800">
              <a:solidFill>
                <a:srgbClr val="538CD5"/>
              </a:solidFill>
            </a:endParaRPr>
          </a:p>
        </p:txBody>
      </p:sp>
      <p:sp>
        <p:nvSpPr>
          <p:cNvPr id="282" name="Google Shape;282;p10"/>
          <p:cNvSpPr txBox="1"/>
          <p:nvPr>
            <p:ph idx="1" type="body"/>
          </p:nvPr>
        </p:nvSpPr>
        <p:spPr>
          <a:xfrm>
            <a:off x="3999593" y="284843"/>
            <a:ext cx="5111750" cy="585311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b="1" lang="en-US">
                <a:latin typeface="Calibri"/>
                <a:ea typeface="Calibri"/>
                <a:cs typeface="Calibri"/>
                <a:sym typeface="Calibri"/>
              </a:rPr>
              <a:t>Gender rollary</a:t>
            </a:r>
            <a:r>
              <a:rPr lang="en-US">
                <a:latin typeface="Calibri"/>
                <a:ea typeface="Calibri"/>
                <a:cs typeface="Calibri"/>
                <a:sym typeface="Calibri"/>
              </a:rPr>
              <a:t> – bu belli bir jemgyýet ýa-da medeniýet tarapyndan adamlara ýüklenen we kesgitlenen jynsy hasaba almak bilen olardan talap edilýän hasiýetnamalaryň, özüňi alyp baryşyň, gatnaşyklaryň, kadalaryň, borçlaryň we garaşmalaryň jemidir</a:t>
            </a:r>
            <a:r>
              <a:rPr lang="en-US" sz="1800">
                <a:latin typeface="Calibri"/>
                <a:ea typeface="Calibri"/>
                <a:cs typeface="Calibri"/>
                <a:sym typeface="Calibri"/>
              </a:rPr>
              <a:t>.</a:t>
            </a:r>
            <a:endParaRPr sz="3600"/>
          </a:p>
        </p:txBody>
      </p:sp>
      <p:sp>
        <p:nvSpPr>
          <p:cNvPr id="283" name="Google Shape;283;p10"/>
          <p:cNvSpPr txBox="1"/>
          <p:nvPr>
            <p:ph idx="2" type="body"/>
          </p:nvPr>
        </p:nvSpPr>
        <p:spPr>
          <a:xfrm>
            <a:off x="457200" y="1981200"/>
            <a:ext cx="3124199" cy="4495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rPr lang="en-US" sz="2400"/>
              <a:t>Gender rollary sosializasiýa we ulalmak prosessindeözleşdirilýär; Gender kadalary ene-atalardan, deňduşlardan, mekdepden, KHBS, medeniýetden, däplerden, dinden, bazardan, sungatdan alynýar...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1"/>
          <p:cNvSpPr txBox="1"/>
          <p:nvPr/>
        </p:nvSpPr>
        <p:spPr>
          <a:xfrm>
            <a:off x="367631" y="1975102"/>
            <a:ext cx="8218585" cy="707886"/>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None/>
            </a:pPr>
            <a:r>
              <a:t/>
            </a:r>
            <a:endParaRPr sz="2000">
              <a:solidFill>
                <a:schemeClr val="dk1"/>
              </a:solidFill>
              <a:latin typeface="Calibri"/>
              <a:ea typeface="Calibri"/>
              <a:cs typeface="Calibri"/>
              <a:sym typeface="Calibri"/>
            </a:endParaRPr>
          </a:p>
          <a:p>
            <a:pPr indent="-330200" lvl="0" marL="457200" marR="0" rtl="0" algn="just">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290" name="Google Shape;290;p11"/>
          <p:cNvSpPr txBox="1"/>
          <p:nvPr>
            <p:ph type="title"/>
          </p:nvPr>
        </p:nvSpPr>
        <p:spPr>
          <a:xfrm>
            <a:off x="32656" y="14148"/>
            <a:ext cx="8960781"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538CD5"/>
              </a:buClr>
              <a:buSzPts val="4400"/>
              <a:buFont typeface="Calibri"/>
              <a:buNone/>
            </a:pPr>
            <a:r>
              <a:rPr b="1" lang="en-US">
                <a:solidFill>
                  <a:srgbClr val="538CD5"/>
                </a:solidFill>
              </a:rPr>
              <a:t>Gender rollary we gender kadalary</a:t>
            </a:r>
            <a:endParaRPr b="1">
              <a:solidFill>
                <a:srgbClr val="538CD5"/>
              </a:solidFill>
            </a:endParaRPr>
          </a:p>
        </p:txBody>
      </p:sp>
      <p:sp>
        <p:nvSpPr>
          <p:cNvPr id="291" name="Google Shape;29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US"/>
              <a:t>   </a:t>
            </a:r>
            <a:endParaRPr/>
          </a:p>
        </p:txBody>
      </p:sp>
      <p:pic>
        <p:nvPicPr>
          <p:cNvPr descr="C:\Documents and Settings\Marko Uljarevic\Desktop\girlsarestrong.JPG" id="292" name="Google Shape;292;p11"/>
          <p:cNvPicPr preferRelativeResize="0"/>
          <p:nvPr/>
        </p:nvPicPr>
        <p:blipFill rotWithShape="1">
          <a:blip r:embed="rId3">
            <a:alphaModFix/>
          </a:blip>
          <a:srcRect b="0" l="0" r="0" t="0"/>
          <a:stretch/>
        </p:blipFill>
        <p:spPr>
          <a:xfrm>
            <a:off x="4730765" y="3663370"/>
            <a:ext cx="1705452" cy="2909037"/>
          </a:xfrm>
          <a:prstGeom prst="rect">
            <a:avLst/>
          </a:prstGeom>
          <a:noFill/>
          <a:ln cap="flat" cmpd="sng" w="57150">
            <a:solidFill>
              <a:schemeClr val="dk1"/>
            </a:solidFill>
            <a:prstDash val="dot"/>
            <a:round/>
            <a:headEnd len="sm" w="sm" type="none"/>
            <a:tailEnd len="sm" w="sm" type="none"/>
          </a:ln>
        </p:spPr>
      </p:pic>
      <p:pic>
        <p:nvPicPr>
          <p:cNvPr id="293" name="Google Shape;293;p11"/>
          <p:cNvPicPr preferRelativeResize="0"/>
          <p:nvPr/>
        </p:nvPicPr>
        <p:blipFill rotWithShape="1">
          <a:blip r:embed="rId4">
            <a:alphaModFix/>
          </a:blip>
          <a:srcRect b="0" l="0" r="0" t="0"/>
          <a:stretch/>
        </p:blipFill>
        <p:spPr>
          <a:xfrm>
            <a:off x="6742855" y="2093109"/>
            <a:ext cx="2250583" cy="4643917"/>
          </a:xfrm>
          <a:prstGeom prst="rect">
            <a:avLst/>
          </a:prstGeom>
          <a:noFill/>
          <a:ln cap="flat" cmpd="sng" w="57150">
            <a:solidFill>
              <a:schemeClr val="dk1"/>
            </a:solidFill>
            <a:prstDash val="solid"/>
            <a:miter lim="800000"/>
            <a:headEnd len="sm" w="sm" type="none"/>
            <a:tailEnd len="sm" w="sm" type="none"/>
          </a:ln>
        </p:spPr>
      </p:pic>
      <p:pic>
        <p:nvPicPr>
          <p:cNvPr id="294" name="Google Shape;294;p11"/>
          <p:cNvPicPr preferRelativeResize="0"/>
          <p:nvPr/>
        </p:nvPicPr>
        <p:blipFill rotWithShape="1">
          <a:blip r:embed="rId5">
            <a:alphaModFix/>
          </a:blip>
          <a:srcRect b="0" l="0" r="0" t="0"/>
          <a:stretch/>
        </p:blipFill>
        <p:spPr>
          <a:xfrm>
            <a:off x="76200" y="3962400"/>
            <a:ext cx="4038599" cy="2819400"/>
          </a:xfrm>
          <a:prstGeom prst="rect">
            <a:avLst/>
          </a:prstGeom>
          <a:noFill/>
          <a:ln>
            <a:noFill/>
          </a:ln>
        </p:spPr>
      </p:pic>
      <p:pic>
        <p:nvPicPr>
          <p:cNvPr id="295" name="Google Shape;295;p11"/>
          <p:cNvPicPr preferRelativeResize="0"/>
          <p:nvPr/>
        </p:nvPicPr>
        <p:blipFill rotWithShape="1">
          <a:blip r:embed="rId6">
            <a:alphaModFix/>
          </a:blip>
          <a:srcRect b="0" l="0" r="0" t="0"/>
          <a:stretch/>
        </p:blipFill>
        <p:spPr>
          <a:xfrm>
            <a:off x="80946" y="1299631"/>
            <a:ext cx="3500454" cy="2571487"/>
          </a:xfrm>
          <a:prstGeom prst="rect">
            <a:avLst/>
          </a:prstGeom>
          <a:noFill/>
          <a:ln>
            <a:noFill/>
          </a:ln>
        </p:spPr>
      </p:pic>
      <p:pic>
        <p:nvPicPr>
          <p:cNvPr id="296" name="Google Shape;296;p11"/>
          <p:cNvPicPr preferRelativeResize="0"/>
          <p:nvPr/>
        </p:nvPicPr>
        <p:blipFill rotWithShape="1">
          <a:blip r:embed="rId7">
            <a:alphaModFix/>
          </a:blip>
          <a:srcRect b="0" l="0" r="0" t="0"/>
          <a:stretch/>
        </p:blipFill>
        <p:spPr>
          <a:xfrm flipH="1">
            <a:off x="3641722" y="1341946"/>
            <a:ext cx="3101133" cy="2180335"/>
          </a:xfrm>
          <a:prstGeom prst="rect">
            <a:avLst/>
          </a:prstGeom>
          <a:noFill/>
          <a:ln>
            <a:noFill/>
          </a:ln>
        </p:spPr>
      </p:pic>
      <p:sp>
        <p:nvSpPr>
          <p:cNvPr id="297" name="Google Shape;297;p11"/>
          <p:cNvSpPr txBox="1"/>
          <p:nvPr/>
        </p:nvSpPr>
        <p:spPr>
          <a:xfrm>
            <a:off x="4866286" y="3707079"/>
            <a:ext cx="1124046" cy="646331"/>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Gyzlar güýçli</a:t>
            </a:r>
            <a:endParaRPr b="1" sz="1800">
              <a:solidFill>
                <a:schemeClr val="dk1"/>
              </a:solidFill>
              <a:latin typeface="Calibri"/>
              <a:ea typeface="Calibri"/>
              <a:cs typeface="Calibri"/>
              <a:sym typeface="Calibri"/>
            </a:endParaRPr>
          </a:p>
        </p:txBody>
      </p:sp>
      <p:sp>
        <p:nvSpPr>
          <p:cNvPr id="298" name="Google Shape;298;p11"/>
          <p:cNvSpPr/>
          <p:nvPr/>
        </p:nvSpPr>
        <p:spPr>
          <a:xfrm>
            <a:off x="6682533" y="1644287"/>
            <a:ext cx="1334345" cy="1038701"/>
          </a:xfrm>
          <a:prstGeom prst="wedgeEllipseCallout">
            <a:avLst>
              <a:gd fmla="val -20833" name="adj1"/>
              <a:gd fmla="val 62500" name="adj2"/>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We biz uzak we bagtly ýaşarys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299" name="Google Shape;299;p11"/>
          <p:cNvSpPr/>
          <p:nvPr/>
        </p:nvSpPr>
        <p:spPr>
          <a:xfrm>
            <a:off x="7924800" y="618305"/>
            <a:ext cx="1524000" cy="2466915"/>
          </a:xfrm>
          <a:prstGeom prst="wedgeEllipseCallout">
            <a:avLst>
              <a:gd fmla="val -20833" name="adj1"/>
              <a:gd fmla="val 62500" name="adj2"/>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Calibri"/>
                <a:ea typeface="Calibri"/>
                <a:cs typeface="Calibri"/>
                <a:sym typeface="Calibri"/>
              </a:rPr>
              <a:t>Munuň özi men öz hünär derejämi gurnap, öz maliýe serişdelerime gözegçilik etjekdigimi aňladýarmy?</a:t>
            </a:r>
            <a:endParaRPr sz="1200">
              <a:solidFill>
                <a:schemeClr val="dk1"/>
              </a:solidFill>
              <a:latin typeface="Calibri"/>
              <a:ea typeface="Calibri"/>
              <a:cs typeface="Calibri"/>
              <a:sym typeface="Calibri"/>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2"/>
          <p:cNvSpPr txBox="1"/>
          <p:nvPr>
            <p:ph type="title"/>
          </p:nvPr>
        </p:nvSpPr>
        <p:spPr>
          <a:xfrm>
            <a:off x="304800" y="729378"/>
            <a:ext cx="2667000" cy="1338899"/>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538CD5"/>
              </a:buClr>
              <a:buSzPct val="100000"/>
              <a:buFont typeface="Calibri"/>
              <a:buNone/>
            </a:pPr>
            <a:r>
              <a:rPr lang="en-US" sz="4400">
                <a:solidFill>
                  <a:srgbClr val="538CD5"/>
                </a:solidFill>
              </a:rPr>
              <a:t>Durmuş konteksti</a:t>
            </a:r>
            <a:endParaRPr sz="4400">
              <a:solidFill>
                <a:srgbClr val="538CD5"/>
              </a:solidFill>
            </a:endParaRPr>
          </a:p>
        </p:txBody>
      </p:sp>
      <p:sp>
        <p:nvSpPr>
          <p:cNvPr id="305" name="Google Shape;305;p12"/>
          <p:cNvSpPr txBox="1"/>
          <p:nvPr>
            <p:ph idx="1" type="body"/>
          </p:nvPr>
        </p:nvSpPr>
        <p:spPr>
          <a:xfrm>
            <a:off x="4043136" y="457200"/>
            <a:ext cx="5111750" cy="585311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lang="en-US"/>
              <a:t>Aýallaryň we erkekleriň durmuş rollarynyň babatynda dürli garaşmalar</a:t>
            </a:r>
            <a:endParaRPr/>
          </a:p>
          <a:p>
            <a:pPr indent="-342900" lvl="0" marL="342900" rtl="0" algn="l">
              <a:spcBef>
                <a:spcPts val="640"/>
              </a:spcBef>
              <a:spcAft>
                <a:spcPts val="0"/>
              </a:spcAft>
              <a:buClr>
                <a:schemeClr val="dk1"/>
              </a:buClr>
              <a:buSzPts val="3200"/>
              <a:buChar char="•"/>
            </a:pPr>
            <a:r>
              <a:rPr lang="en-US"/>
              <a:t>Erkekler maşgalanyň başyhökmünde </a:t>
            </a:r>
            <a:endParaRPr/>
          </a:p>
          <a:p>
            <a:pPr indent="-342900" lvl="0" marL="342900" rtl="0" algn="l">
              <a:spcBef>
                <a:spcPts val="640"/>
              </a:spcBef>
              <a:spcAft>
                <a:spcPts val="0"/>
              </a:spcAft>
              <a:buClr>
                <a:schemeClr val="dk1"/>
              </a:buClr>
              <a:buSzPts val="3200"/>
              <a:buChar char="•"/>
            </a:pPr>
            <a:r>
              <a:rPr lang="en-US"/>
              <a:t>Aýallar çaga dogurýän, naharlaýan we seredýän hökmünde(çagalara we garrylara) </a:t>
            </a:r>
            <a:endParaRPr/>
          </a:p>
          <a:p>
            <a:pPr indent="-342900" lvl="0" marL="342900" rtl="0" algn="l">
              <a:spcBef>
                <a:spcPts val="640"/>
              </a:spcBef>
              <a:spcAft>
                <a:spcPts val="0"/>
              </a:spcAft>
              <a:buClr>
                <a:schemeClr val="dk1"/>
              </a:buClr>
              <a:buSzPts val="3200"/>
              <a:buChar char="•"/>
            </a:pPr>
            <a:r>
              <a:rPr lang="en-US"/>
              <a:t>Garaşmalary ödemek üçin örän uly basyş!</a:t>
            </a:r>
            <a:endParaRPr/>
          </a:p>
          <a:p>
            <a:pPr indent="0" lvl="0" marL="0" rtl="0" algn="l">
              <a:spcBef>
                <a:spcPts val="640"/>
              </a:spcBef>
              <a:spcAft>
                <a:spcPts val="0"/>
              </a:spcAft>
              <a:buClr>
                <a:schemeClr val="dk1"/>
              </a:buClr>
              <a:buSzPts val="3200"/>
              <a:buNone/>
            </a:pPr>
            <a:r>
              <a:t/>
            </a:r>
            <a:endParaRPr/>
          </a:p>
        </p:txBody>
      </p:sp>
      <p:sp>
        <p:nvSpPr>
          <p:cNvPr id="306" name="Google Shape;306;p12"/>
          <p:cNvSpPr txBox="1"/>
          <p:nvPr>
            <p:ph idx="2" type="body"/>
          </p:nvPr>
        </p:nvSpPr>
        <p:spPr>
          <a:xfrm>
            <a:off x="457200" y="2057400"/>
            <a:ext cx="3008313" cy="40687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a:p>
        </p:txBody>
      </p:sp>
      <p:pic>
        <p:nvPicPr>
          <p:cNvPr descr="408-family-cartoon.gif" id="307" name="Google Shape;307;p12"/>
          <p:cNvPicPr preferRelativeResize="0"/>
          <p:nvPr>
            <p:ph idx="2" type="body"/>
          </p:nvPr>
        </p:nvPicPr>
        <p:blipFill rotWithShape="1">
          <a:blip r:embed="rId3">
            <a:alphaModFix/>
          </a:blip>
          <a:srcRect b="0" l="0" r="0" t="0"/>
          <a:stretch/>
        </p:blipFill>
        <p:spPr>
          <a:xfrm>
            <a:off x="662782" y="2375771"/>
            <a:ext cx="2857500" cy="3752850"/>
          </a:xfrm>
          <a:prstGeom prst="rect">
            <a:avLst/>
          </a:prstGeom>
          <a:noFill/>
          <a:ln>
            <a:noFill/>
          </a:ln>
        </p:spPr>
      </p:pic>
      <p:sp>
        <p:nvSpPr>
          <p:cNvPr id="308" name="Google Shape;308;p12"/>
          <p:cNvSpPr/>
          <p:nvPr/>
        </p:nvSpPr>
        <p:spPr>
          <a:xfrm>
            <a:off x="863998" y="2286000"/>
            <a:ext cx="1752600" cy="1168539"/>
          </a:xfrm>
          <a:prstGeom prst="ellipse">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Men hiç haçan seniň edeniňi edip bilmerin! Sen ajaýyp!</a:t>
            </a:r>
            <a:endParaRPr b="1" sz="1200">
              <a:solidFill>
                <a:schemeClr val="dk1"/>
              </a:solidFill>
              <a:latin typeface="Calibri"/>
              <a:ea typeface="Calibri"/>
              <a:cs typeface="Calibri"/>
              <a:sym typeface="Calibri"/>
            </a:endParaRPr>
          </a:p>
        </p:txBody>
      </p:sp>
      <p:sp>
        <p:nvSpPr>
          <p:cNvPr id="309" name="Google Shape;309;p12"/>
          <p:cNvSpPr/>
          <p:nvPr/>
        </p:nvSpPr>
        <p:spPr>
          <a:xfrm>
            <a:off x="2657138" y="3188999"/>
            <a:ext cx="808375" cy="649188"/>
          </a:xfrm>
          <a:prstGeom prst="ellipse">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Sag bol?</a:t>
            </a:r>
            <a:endParaRPr b="1" sz="1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3"/>
          <p:cNvSpPr txBox="1"/>
          <p:nvPr>
            <p:ph type="title"/>
          </p:nvPr>
        </p:nvSpPr>
        <p:spPr>
          <a:xfrm>
            <a:off x="1" y="838200"/>
            <a:ext cx="3124197" cy="1371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538CD5"/>
              </a:buClr>
              <a:buSzPts val="4800"/>
              <a:buFont typeface="Calibri"/>
              <a:buNone/>
            </a:pPr>
            <a:r>
              <a:rPr lang="en-US" sz="4800">
                <a:solidFill>
                  <a:srgbClr val="538CD5"/>
                </a:solidFill>
              </a:rPr>
              <a:t>Üç görnüşli rollar</a:t>
            </a:r>
            <a:endParaRPr sz="4800">
              <a:solidFill>
                <a:srgbClr val="538CD5"/>
              </a:solidFill>
            </a:endParaRPr>
          </a:p>
        </p:txBody>
      </p:sp>
      <p:sp>
        <p:nvSpPr>
          <p:cNvPr id="316" name="Google Shape;316;p13"/>
          <p:cNvSpPr txBox="1"/>
          <p:nvPr>
            <p:ph idx="1" type="body"/>
          </p:nvPr>
        </p:nvSpPr>
        <p:spPr>
          <a:xfrm>
            <a:off x="3124200" y="533400"/>
            <a:ext cx="5562600" cy="55927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100000"/>
              <a:buNone/>
            </a:pPr>
            <a:r>
              <a:rPr b="1" lang="en-US"/>
              <a:t>Reproduktiw roly</a:t>
            </a:r>
            <a:endParaRPr/>
          </a:p>
          <a:p>
            <a:pPr indent="0" lvl="0" marL="0" rtl="0" algn="l">
              <a:spcBef>
                <a:spcPts val="592"/>
              </a:spcBef>
              <a:spcAft>
                <a:spcPts val="0"/>
              </a:spcAft>
              <a:buClr>
                <a:schemeClr val="dk1"/>
              </a:buClr>
              <a:buSzPct val="100000"/>
              <a:buNone/>
            </a:pPr>
            <a:r>
              <a:rPr lang="en-US"/>
              <a:t>Çaga dogurmak we terbiýelemek Öý isi (tölegsiz iş)</a:t>
            </a:r>
            <a:endParaRPr/>
          </a:p>
          <a:p>
            <a:pPr indent="0" lvl="0" marL="0" rtl="0" algn="l">
              <a:spcBef>
                <a:spcPts val="592"/>
              </a:spcBef>
              <a:spcAft>
                <a:spcPts val="0"/>
              </a:spcAft>
              <a:buClr>
                <a:schemeClr val="dk1"/>
              </a:buClr>
              <a:buSzPct val="100000"/>
              <a:buNone/>
            </a:pPr>
            <a:r>
              <a:rPr b="1" lang="en-US"/>
              <a:t>Öndüriji roly</a:t>
            </a:r>
            <a:endParaRPr/>
          </a:p>
          <a:p>
            <a:pPr indent="0" lvl="0" marL="0" rtl="0" algn="l">
              <a:spcBef>
                <a:spcPts val="592"/>
              </a:spcBef>
              <a:spcAft>
                <a:spcPts val="0"/>
              </a:spcAft>
              <a:buClr>
                <a:schemeClr val="dk1"/>
              </a:buClr>
              <a:buSzPct val="100000"/>
              <a:buNone/>
            </a:pPr>
            <a:r>
              <a:rPr lang="en-US"/>
              <a:t>Tölenilýän iş (zähmet bazary)</a:t>
            </a:r>
            <a:endParaRPr/>
          </a:p>
          <a:p>
            <a:pPr indent="0" lvl="0" marL="0" rtl="0" algn="l">
              <a:spcBef>
                <a:spcPts val="592"/>
              </a:spcBef>
              <a:spcAft>
                <a:spcPts val="0"/>
              </a:spcAft>
              <a:buClr>
                <a:schemeClr val="dk1"/>
              </a:buClr>
              <a:buSzPct val="100000"/>
              <a:buNone/>
            </a:pPr>
            <a:r>
              <a:rPr lang="en-US"/>
              <a:t>Ol hünärleriň gender bölünşigi arkalyýüze çykýar</a:t>
            </a:r>
            <a:endParaRPr/>
          </a:p>
          <a:p>
            <a:pPr indent="0" lvl="0" marL="0" rtl="0" algn="l">
              <a:spcBef>
                <a:spcPts val="592"/>
              </a:spcBef>
              <a:spcAft>
                <a:spcPts val="0"/>
              </a:spcAft>
              <a:buClr>
                <a:schemeClr val="dk1"/>
              </a:buClr>
              <a:buSzPct val="100000"/>
              <a:buNone/>
            </a:pPr>
            <a:r>
              <a:rPr b="1" lang="en-US"/>
              <a:t>BILELEŞIKLERIŇ ROLY</a:t>
            </a:r>
            <a:endParaRPr b="1"/>
          </a:p>
          <a:p>
            <a:pPr indent="0" lvl="0" marL="0" rtl="0" algn="l">
              <a:spcBef>
                <a:spcPts val="592"/>
              </a:spcBef>
              <a:spcAft>
                <a:spcPts val="0"/>
              </a:spcAft>
              <a:buClr>
                <a:schemeClr val="dk1"/>
              </a:buClr>
              <a:buSzPct val="100000"/>
              <a:buNone/>
            </a:pPr>
            <a:r>
              <a:rPr lang="en-US"/>
              <a:t>Öý hojalygyň daşynda jemgyýetçilik ulgamynda döredilýär we goldanýar</a:t>
            </a:r>
            <a:endParaRPr/>
          </a:p>
        </p:txBody>
      </p:sp>
      <p:pic>
        <p:nvPicPr>
          <p:cNvPr id="317" name="Google Shape;317;p13"/>
          <p:cNvPicPr preferRelativeResize="0"/>
          <p:nvPr/>
        </p:nvPicPr>
        <p:blipFill rotWithShape="1">
          <a:blip r:embed="rId3">
            <a:alphaModFix/>
          </a:blip>
          <a:srcRect b="0" l="0" r="0" t="0"/>
          <a:stretch/>
        </p:blipFill>
        <p:spPr>
          <a:xfrm>
            <a:off x="424541" y="3048000"/>
            <a:ext cx="2699657" cy="3068952"/>
          </a:xfrm>
          <a:prstGeom prst="rect">
            <a:avLst/>
          </a:prstGeom>
          <a:noFill/>
          <a:ln>
            <a:noFill/>
          </a:ln>
        </p:spPr>
      </p:pic>
      <p:sp>
        <p:nvSpPr>
          <p:cNvPr id="318" name="Google Shape;318;p13"/>
          <p:cNvSpPr txBox="1"/>
          <p:nvPr>
            <p:ph idx="2" type="body"/>
          </p:nvPr>
        </p:nvSpPr>
        <p:spPr>
          <a:xfrm>
            <a:off x="152400" y="2927350"/>
            <a:ext cx="2971799" cy="319881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4"/>
          <p:cNvSpPr txBox="1"/>
          <p:nvPr/>
        </p:nvSpPr>
        <p:spPr>
          <a:xfrm>
            <a:off x="367631" y="1975102"/>
            <a:ext cx="8218585" cy="707886"/>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None/>
            </a:pPr>
            <a:r>
              <a:t/>
            </a:r>
            <a:endParaRPr sz="2000">
              <a:solidFill>
                <a:schemeClr val="dk1"/>
              </a:solidFill>
              <a:latin typeface="Calibri"/>
              <a:ea typeface="Calibri"/>
              <a:cs typeface="Calibri"/>
              <a:sym typeface="Calibri"/>
            </a:endParaRPr>
          </a:p>
          <a:p>
            <a:pPr indent="-330200" lvl="0" marL="457200" marR="0" rtl="0" algn="just">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325" name="Google Shape;32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538CD5"/>
              </a:buClr>
              <a:buSzPts val="4400"/>
              <a:buFont typeface="Calibri"/>
              <a:buNone/>
            </a:pPr>
            <a:r>
              <a:rPr b="1" lang="en-US">
                <a:solidFill>
                  <a:srgbClr val="538CD5"/>
                </a:solidFill>
              </a:rPr>
              <a:t>Syýasy kontekst</a:t>
            </a:r>
            <a:endParaRPr b="1">
              <a:solidFill>
                <a:srgbClr val="538CD5"/>
              </a:solidFill>
            </a:endParaRPr>
          </a:p>
        </p:txBody>
      </p:sp>
      <p:sp>
        <p:nvSpPr>
          <p:cNvPr id="326" name="Google Shape;326;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1313" lvl="0" marL="341313" rtl="0" algn="l">
              <a:spcBef>
                <a:spcPts val="0"/>
              </a:spcBef>
              <a:spcAft>
                <a:spcPts val="0"/>
              </a:spcAft>
              <a:buClr>
                <a:schemeClr val="dk1"/>
              </a:buClr>
              <a:buSzPts val="2800"/>
              <a:buFont typeface="Calibri"/>
              <a:buNone/>
            </a:pPr>
            <a:r>
              <a:rPr lang="en-US"/>
              <a:t>    </a:t>
            </a:r>
            <a:endParaRPr/>
          </a:p>
        </p:txBody>
      </p:sp>
      <p:sp>
        <p:nvSpPr>
          <p:cNvPr id="327" name="Google Shape;327;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165100" lvl="0" marL="342900" rtl="0" algn="l">
              <a:spcBef>
                <a:spcPts val="0"/>
              </a:spcBef>
              <a:spcAft>
                <a:spcPts val="0"/>
              </a:spcAft>
              <a:buClr>
                <a:schemeClr val="dk1"/>
              </a:buClr>
              <a:buSzPts val="2800"/>
              <a:buNone/>
            </a:pPr>
            <a:r>
              <a:t/>
            </a:r>
            <a:endParaRPr/>
          </a:p>
        </p:txBody>
      </p:sp>
      <p:pic>
        <p:nvPicPr>
          <p:cNvPr descr="http://cache4.asset-cache.net/xc/51100875.jpg?v=1&amp;c=IWSAsset&amp;k=2&amp;d=77BFBA49EF878921F7C3FC3F69D929FD9873278F83F9B7CFDBD7054FB3D96C7BB43A3B1893214506F06BF04B24B4128C" id="328" name="Google Shape;328;p14"/>
          <p:cNvPicPr preferRelativeResize="0"/>
          <p:nvPr/>
        </p:nvPicPr>
        <p:blipFill rotWithShape="1">
          <a:blip r:embed="rId3">
            <a:alphaModFix/>
          </a:blip>
          <a:srcRect b="0" l="0" r="0" t="0"/>
          <a:stretch/>
        </p:blipFill>
        <p:spPr>
          <a:xfrm>
            <a:off x="-13855" y="2050313"/>
            <a:ext cx="4443845" cy="3078162"/>
          </a:xfrm>
          <a:prstGeom prst="rect">
            <a:avLst/>
          </a:prstGeom>
          <a:noFill/>
          <a:ln>
            <a:noFill/>
          </a:ln>
        </p:spPr>
      </p:pic>
      <p:pic>
        <p:nvPicPr>
          <p:cNvPr id="329" name="Google Shape;329;p14"/>
          <p:cNvPicPr preferRelativeResize="0"/>
          <p:nvPr/>
        </p:nvPicPr>
        <p:blipFill rotWithShape="1">
          <a:blip r:embed="rId4">
            <a:alphaModFix/>
          </a:blip>
          <a:srcRect b="0" l="0" r="0" t="0"/>
          <a:stretch/>
        </p:blipFill>
        <p:spPr>
          <a:xfrm>
            <a:off x="4597530" y="2050314"/>
            <a:ext cx="4139939" cy="3078162"/>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5"/>
          <p:cNvSpPr txBox="1"/>
          <p:nvPr>
            <p:ph type="title"/>
          </p:nvPr>
        </p:nvSpPr>
        <p:spPr>
          <a:xfrm>
            <a:off x="0" y="731837"/>
            <a:ext cx="4343400" cy="56356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538CD5"/>
              </a:buClr>
              <a:buSzPts val="4000"/>
              <a:buFont typeface="Calibri"/>
              <a:buNone/>
            </a:pPr>
            <a:r>
              <a:rPr lang="en-US" sz="4000">
                <a:solidFill>
                  <a:srgbClr val="538CD5"/>
                </a:solidFill>
              </a:rPr>
              <a:t>Syýasy kontekst</a:t>
            </a:r>
            <a:endParaRPr sz="4000">
              <a:solidFill>
                <a:srgbClr val="538CD5"/>
              </a:solidFill>
            </a:endParaRPr>
          </a:p>
        </p:txBody>
      </p:sp>
      <p:sp>
        <p:nvSpPr>
          <p:cNvPr id="336" name="Google Shape;336;p15"/>
          <p:cNvSpPr txBox="1"/>
          <p:nvPr>
            <p:ph idx="1" type="body"/>
          </p:nvPr>
        </p:nvSpPr>
        <p:spPr>
          <a:xfrm>
            <a:off x="4021364" y="381000"/>
            <a:ext cx="4741636" cy="5724299"/>
          </a:xfrm>
          <a:prstGeom prst="rect">
            <a:avLst/>
          </a:prstGeom>
          <a:noFill/>
          <a:ln>
            <a:noFill/>
          </a:ln>
        </p:spPr>
        <p:txBody>
          <a:bodyPr anchorCtr="0" anchor="t" bIns="45700" lIns="91425" spcFirstLastPara="1" rIns="91425" wrap="square" tIns="45700">
            <a:normAutofit/>
          </a:bodyPr>
          <a:lstStyle/>
          <a:p>
            <a:pPr indent="-341313" lvl="0" marL="341313" rtl="0" algn="l">
              <a:spcBef>
                <a:spcPts val="0"/>
              </a:spcBef>
              <a:spcAft>
                <a:spcPts val="0"/>
              </a:spcAft>
              <a:buClr>
                <a:schemeClr val="dk1"/>
              </a:buClr>
              <a:buSzPts val="3200"/>
              <a:buFont typeface="Calibri"/>
              <a:buNone/>
            </a:pPr>
            <a:r>
              <a:rPr lang="en-US"/>
              <a:t>	</a:t>
            </a:r>
            <a:r>
              <a:rPr lang="en-US" sz="2800"/>
              <a:t>Aýallaryň we erkekleriň häkimiýeti  we abraýly ýagdaýy almak we olar bilen paýlaşmak usullarynyň dürliligi : </a:t>
            </a:r>
            <a:endParaRPr sz="2800"/>
          </a:p>
          <a:p>
            <a:pPr indent="-342900" lvl="0" marL="342900" rtl="0" algn="l">
              <a:spcBef>
                <a:spcPts val="0"/>
              </a:spcBef>
              <a:spcAft>
                <a:spcPts val="0"/>
              </a:spcAft>
              <a:buClr>
                <a:schemeClr val="dk1"/>
              </a:buClr>
              <a:buSzPts val="2800"/>
              <a:buChar char="•"/>
            </a:pPr>
            <a:r>
              <a:rPr lang="en-US" sz="2800"/>
              <a:t>Erkekler milli syýasatynda we syýasatyň ýokary derejesinde agalyk edýärler</a:t>
            </a:r>
            <a:endParaRPr sz="2800"/>
          </a:p>
          <a:p>
            <a:pPr indent="-342900" lvl="0" marL="342900" rtl="0" algn="l">
              <a:spcBef>
                <a:spcPts val="0"/>
              </a:spcBef>
              <a:spcAft>
                <a:spcPts val="0"/>
              </a:spcAft>
              <a:buClr>
                <a:schemeClr val="dk1"/>
              </a:buClr>
              <a:buSzPts val="2800"/>
              <a:buChar char="•"/>
            </a:pPr>
            <a:r>
              <a:rPr lang="en-US" sz="2800"/>
              <a:t>Aýallar ýerli derejede we ýerli çärelerde, olaryň öý hojalykdaky roly bilen bagly, has köp (emma, deňeseň, köplükde däl) gatnaşygy bar.</a:t>
            </a:r>
            <a:endParaRPr sz="2800"/>
          </a:p>
        </p:txBody>
      </p:sp>
      <p:sp>
        <p:nvSpPr>
          <p:cNvPr id="337" name="Google Shape;337;p15"/>
          <p:cNvSpPr txBox="1"/>
          <p:nvPr>
            <p:ph idx="2" type="body"/>
          </p:nvPr>
        </p:nvSpPr>
        <p:spPr>
          <a:xfrm>
            <a:off x="457200" y="2133600"/>
            <a:ext cx="3008313" cy="3992563"/>
          </a:xfrm>
          <a:prstGeom prst="rect">
            <a:avLst/>
          </a:prstGeom>
          <a:noFill/>
          <a:ln>
            <a:noFill/>
          </a:ln>
        </p:spPr>
        <p:txBody>
          <a:bodyPr anchorCtr="0" anchor="t" bIns="45700" lIns="91425" spcFirstLastPara="1" rIns="91425" wrap="square" tIns="45700">
            <a:normAutofit fontScale="92500"/>
          </a:bodyPr>
          <a:lstStyle/>
          <a:p>
            <a:pPr indent="-341313" lvl="0" marL="341313" rtl="0" algn="l">
              <a:spcBef>
                <a:spcPts val="0"/>
              </a:spcBef>
              <a:spcAft>
                <a:spcPts val="0"/>
              </a:spcAft>
              <a:buClr>
                <a:schemeClr val="dk1"/>
              </a:buClr>
              <a:buSzPct val="100000"/>
              <a:buNone/>
            </a:pPr>
            <a:r>
              <a:rPr lang="en-US"/>
              <a:t>. </a:t>
            </a:r>
            <a:endParaRPr/>
          </a:p>
          <a:p>
            <a:pPr indent="-341313" lvl="0" marL="341313" rtl="0" algn="l">
              <a:spcBef>
                <a:spcPts val="0"/>
              </a:spcBef>
              <a:spcAft>
                <a:spcPts val="0"/>
              </a:spcAft>
              <a:buClr>
                <a:schemeClr val="dk1"/>
              </a:buClr>
              <a:buSzPct val="100000"/>
              <a:buNone/>
            </a:pPr>
            <a:r>
              <a:rPr i="1" lang="en-US" sz="4000"/>
              <a:t>   Hiç bir döwlet derejesinde aýallar köplügi düzmeýärler</a:t>
            </a:r>
            <a:endParaRPr i="1"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6"/>
          <p:cNvSpPr txBox="1"/>
          <p:nvPr>
            <p:ph type="title"/>
          </p:nvPr>
        </p:nvSpPr>
        <p:spPr>
          <a:xfrm>
            <a:off x="170655" y="838201"/>
            <a:ext cx="3294857" cy="76199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538CD5"/>
              </a:buClr>
              <a:buSzPts val="3600"/>
              <a:buFont typeface="Calibri"/>
              <a:buNone/>
            </a:pPr>
            <a:r>
              <a:rPr lang="en-US" sz="3600">
                <a:solidFill>
                  <a:srgbClr val="538CD5"/>
                </a:solidFill>
              </a:rPr>
              <a:t>Bilim konteksti</a:t>
            </a:r>
            <a:endParaRPr sz="3600">
              <a:solidFill>
                <a:srgbClr val="538CD5"/>
              </a:solidFill>
            </a:endParaRPr>
          </a:p>
        </p:txBody>
      </p:sp>
      <p:sp>
        <p:nvSpPr>
          <p:cNvPr id="344" name="Google Shape;344;p16"/>
          <p:cNvSpPr txBox="1"/>
          <p:nvPr>
            <p:ph idx="1" type="body"/>
          </p:nvPr>
        </p:nvSpPr>
        <p:spPr>
          <a:xfrm>
            <a:off x="3810000" y="533400"/>
            <a:ext cx="4648200" cy="55927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800"/>
              <a:buNone/>
            </a:pPr>
            <a:r>
              <a:rPr lang="en-US" sz="2800"/>
              <a:t>Bilim almak mümkinçiliklerinde tapawutlar we gyzlardan we oglanlardan dürli garaşmalar : </a:t>
            </a:r>
            <a:endParaRPr sz="2800"/>
          </a:p>
          <a:p>
            <a:pPr indent="-342900" lvl="0" marL="342900" rtl="0" algn="l">
              <a:spcBef>
                <a:spcPts val="560"/>
              </a:spcBef>
              <a:spcAft>
                <a:spcPts val="0"/>
              </a:spcAft>
              <a:buClr>
                <a:schemeClr val="dk1"/>
              </a:buClr>
              <a:buSzPts val="2800"/>
              <a:buChar char="•"/>
            </a:pPr>
            <a:r>
              <a:rPr lang="en-US" sz="2800"/>
              <a:t>maşgala ilkinji nobatda, gyzlar bilen deňeşdireňde, oglanlaryň terbiýesini gönükderýär; </a:t>
            </a:r>
            <a:endParaRPr/>
          </a:p>
          <a:p>
            <a:pPr indent="-342900" lvl="0" marL="342900" rtl="0" algn="l">
              <a:spcBef>
                <a:spcPts val="560"/>
              </a:spcBef>
              <a:spcAft>
                <a:spcPts val="0"/>
              </a:spcAft>
              <a:buClr>
                <a:schemeClr val="dk1"/>
              </a:buClr>
              <a:buSzPts val="2800"/>
              <a:buChar char="•"/>
            </a:pPr>
            <a:r>
              <a:rPr lang="en-US" sz="2800"/>
              <a:t>gyzlar esasan has pes abraýly okuwlara gatnaýar we olaryň gender roluna ýakyn hünärleri saýlaýar</a:t>
            </a:r>
            <a:endParaRPr sz="2800"/>
          </a:p>
        </p:txBody>
      </p:sp>
      <p:pic>
        <p:nvPicPr>
          <p:cNvPr id="345" name="Google Shape;345;p16"/>
          <p:cNvPicPr preferRelativeResize="0"/>
          <p:nvPr/>
        </p:nvPicPr>
        <p:blipFill rotWithShape="1">
          <a:blip r:embed="rId3">
            <a:alphaModFix/>
          </a:blip>
          <a:srcRect b="0" l="0" r="0" t="0"/>
          <a:stretch/>
        </p:blipFill>
        <p:spPr>
          <a:xfrm>
            <a:off x="457199" y="3047999"/>
            <a:ext cx="3008313" cy="3078163"/>
          </a:xfrm>
          <a:prstGeom prst="rect">
            <a:avLst/>
          </a:prstGeom>
          <a:noFill/>
          <a:ln>
            <a:noFill/>
          </a:ln>
        </p:spPr>
      </p:pic>
      <p:sp>
        <p:nvSpPr>
          <p:cNvPr id="346" name="Google Shape;346;p16"/>
          <p:cNvSpPr txBox="1"/>
          <p:nvPr>
            <p:ph idx="2" type="body"/>
          </p:nvPr>
        </p:nvSpPr>
        <p:spPr>
          <a:xfrm>
            <a:off x="457200" y="2362200"/>
            <a:ext cx="3008313" cy="3763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7"/>
          <p:cNvSpPr txBox="1"/>
          <p:nvPr/>
        </p:nvSpPr>
        <p:spPr>
          <a:xfrm>
            <a:off x="367631" y="1975102"/>
            <a:ext cx="8218585" cy="707886"/>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None/>
            </a:pPr>
            <a:r>
              <a:t/>
            </a:r>
            <a:endParaRPr sz="2000">
              <a:solidFill>
                <a:schemeClr val="dk1"/>
              </a:solidFill>
              <a:latin typeface="Calibri"/>
              <a:ea typeface="Calibri"/>
              <a:cs typeface="Calibri"/>
              <a:sym typeface="Calibri"/>
            </a:endParaRPr>
          </a:p>
          <a:p>
            <a:pPr indent="-330200" lvl="0" marL="457200" marR="0" rtl="0" algn="just">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353" name="Google Shape;353;p17"/>
          <p:cNvSpPr txBox="1"/>
          <p:nvPr>
            <p:ph type="title"/>
          </p:nvPr>
        </p:nvSpPr>
        <p:spPr>
          <a:xfrm>
            <a:off x="21770" y="511314"/>
            <a:ext cx="4331288" cy="76431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538CD5"/>
              </a:buClr>
              <a:buSzPts val="4000"/>
              <a:buFont typeface="Calibri"/>
              <a:buNone/>
            </a:pPr>
            <a:r>
              <a:rPr b="1" lang="en-US" sz="4000">
                <a:solidFill>
                  <a:srgbClr val="538CD5"/>
                </a:solidFill>
              </a:rPr>
              <a:t>Ykdysady kontekst</a:t>
            </a:r>
            <a:endParaRPr b="1" sz="4000">
              <a:solidFill>
                <a:srgbClr val="538CD5"/>
              </a:solidFill>
            </a:endParaRPr>
          </a:p>
        </p:txBody>
      </p:sp>
      <p:sp>
        <p:nvSpPr>
          <p:cNvPr id="354" name="Google Shape;354;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p>
            <a:pPr indent="-341313" lvl="0" marL="341313" rtl="0" algn="l">
              <a:spcBef>
                <a:spcPts val="0"/>
              </a:spcBef>
              <a:spcAft>
                <a:spcPts val="0"/>
              </a:spcAft>
              <a:buClr>
                <a:schemeClr val="dk1"/>
              </a:buClr>
              <a:buSzPts val="2800"/>
              <a:buNone/>
            </a:pPr>
            <a:r>
              <a:rPr lang="en-US"/>
              <a:t>   </a:t>
            </a:r>
            <a:endParaRPr/>
          </a:p>
        </p:txBody>
      </p:sp>
      <p:sp>
        <p:nvSpPr>
          <p:cNvPr id="355" name="Google Shape;355;p17"/>
          <p:cNvSpPr txBox="1"/>
          <p:nvPr>
            <p:ph idx="2" type="body"/>
          </p:nvPr>
        </p:nvSpPr>
        <p:spPr>
          <a:xfrm>
            <a:off x="4648200" y="762000"/>
            <a:ext cx="4027586" cy="53641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a:t>Wezipe boýunça ösmek mümkinçiliklerinde tapawutlar, </a:t>
            </a:r>
            <a:endParaRPr/>
          </a:p>
          <a:p>
            <a:pPr indent="-342900" lvl="0" marL="342900" rtl="0" algn="l">
              <a:spcBef>
                <a:spcPts val="560"/>
              </a:spcBef>
              <a:spcAft>
                <a:spcPts val="0"/>
              </a:spcAft>
              <a:buClr>
                <a:schemeClr val="dk1"/>
              </a:buClr>
              <a:buSzPts val="2800"/>
              <a:buChar char="•"/>
            </a:pPr>
            <a:r>
              <a:rPr lang="en-US"/>
              <a:t>Gymmatlygy deň zähmet üçin deö iş haky tölemek,</a:t>
            </a:r>
            <a:endParaRPr/>
          </a:p>
          <a:p>
            <a:pPr indent="-342900" lvl="0" marL="342900" rtl="0" algn="l">
              <a:spcBef>
                <a:spcPts val="560"/>
              </a:spcBef>
              <a:spcAft>
                <a:spcPts val="0"/>
              </a:spcAft>
              <a:buClr>
                <a:schemeClr val="dk1"/>
              </a:buClr>
              <a:buSzPts val="2800"/>
              <a:buChar char="•"/>
            </a:pPr>
            <a:r>
              <a:rPr lang="en-US"/>
              <a:t>maliýe serişdelerine gözegçilik,</a:t>
            </a:r>
            <a:endParaRPr/>
          </a:p>
          <a:p>
            <a:pPr indent="-342900" lvl="0" marL="342900" rtl="0" algn="l">
              <a:spcBef>
                <a:spcPts val="560"/>
              </a:spcBef>
              <a:spcAft>
                <a:spcPts val="0"/>
              </a:spcAft>
              <a:buClr>
                <a:schemeClr val="dk1"/>
              </a:buClr>
              <a:buSzPts val="2800"/>
              <a:buChar char="•"/>
            </a:pPr>
            <a:r>
              <a:rPr lang="en-US"/>
              <a:t>Karyz pullary almak, </a:t>
            </a:r>
            <a:endParaRPr/>
          </a:p>
          <a:p>
            <a:pPr indent="-342900" lvl="0" marL="342900" rtl="0" algn="l">
              <a:spcBef>
                <a:spcPts val="560"/>
              </a:spcBef>
              <a:spcAft>
                <a:spcPts val="0"/>
              </a:spcAft>
              <a:buClr>
                <a:schemeClr val="dk1"/>
              </a:buClr>
              <a:buSzPts val="2800"/>
              <a:buChar char="•"/>
            </a:pPr>
            <a:r>
              <a:rPr lang="en-US"/>
              <a:t>Ýere bolan hususy eýeçilik...</a:t>
            </a:r>
            <a:endParaRPr/>
          </a:p>
          <a:p>
            <a:pPr indent="0" lvl="0" marL="0" rtl="0" algn="l">
              <a:spcBef>
                <a:spcPts val="560"/>
              </a:spcBef>
              <a:spcAft>
                <a:spcPts val="0"/>
              </a:spcAft>
              <a:buClr>
                <a:schemeClr val="dk1"/>
              </a:buClr>
              <a:buSzPts val="2800"/>
              <a:buNone/>
            </a:pPr>
            <a:r>
              <a:t/>
            </a:r>
            <a:endParaRPr/>
          </a:p>
        </p:txBody>
      </p:sp>
      <p:pic>
        <p:nvPicPr>
          <p:cNvPr descr="difference in salaries.jpg" id="356" name="Google Shape;356;p17"/>
          <p:cNvPicPr preferRelativeResize="0"/>
          <p:nvPr/>
        </p:nvPicPr>
        <p:blipFill rotWithShape="1">
          <a:blip r:embed="rId3">
            <a:alphaModFix/>
          </a:blip>
          <a:srcRect b="0" l="0" r="0" t="0"/>
          <a:stretch/>
        </p:blipFill>
        <p:spPr>
          <a:xfrm>
            <a:off x="153987" y="1975102"/>
            <a:ext cx="4199071" cy="4696154"/>
          </a:xfrm>
          <a:prstGeom prst="rect">
            <a:avLst/>
          </a:prstGeom>
          <a:noFill/>
          <a:ln>
            <a:noFill/>
          </a:ln>
        </p:spPr>
      </p:pic>
      <p:sp>
        <p:nvSpPr>
          <p:cNvPr id="357" name="Google Shape;357;p17"/>
          <p:cNvSpPr txBox="1"/>
          <p:nvPr/>
        </p:nvSpPr>
        <p:spPr>
          <a:xfrm>
            <a:off x="221971" y="5638799"/>
            <a:ext cx="4045229" cy="707886"/>
          </a:xfrm>
          <a:prstGeom prst="rect">
            <a:avLst/>
          </a:prstGeom>
          <a:solidFill>
            <a:srgbClr val="FBD4B4"/>
          </a:solidFill>
          <a:ln cap="flat" cmpd="sng" w="9525">
            <a:solidFill>
              <a:srgbClr val="FBD4B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О! Şunuň üçin biziň aýlygymyz tapawutlanýar!</a:t>
            </a:r>
            <a:endParaRPr b="1" sz="2000">
              <a:solidFill>
                <a:schemeClr val="dk1"/>
              </a:solidFill>
              <a:latin typeface="Calibri"/>
              <a:ea typeface="Calibri"/>
              <a:cs typeface="Calibri"/>
              <a:sym typeface="Calibri"/>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8"/>
          <p:cNvSpPr txBox="1"/>
          <p:nvPr>
            <p:ph type="title"/>
          </p:nvPr>
        </p:nvSpPr>
        <p:spPr>
          <a:xfrm>
            <a:off x="205421" y="914399"/>
            <a:ext cx="2766380" cy="106271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538CD5"/>
              </a:buClr>
              <a:buSzPts val="3600"/>
              <a:buFont typeface="Calibri"/>
              <a:buNone/>
            </a:pPr>
            <a:r>
              <a:rPr b="1" lang="en-US" sz="3600">
                <a:solidFill>
                  <a:srgbClr val="538CD5"/>
                </a:solidFill>
              </a:rPr>
              <a:t>Gender we howpsuzlyk</a:t>
            </a:r>
            <a:endParaRPr b="1" sz="3600">
              <a:solidFill>
                <a:srgbClr val="538CD5"/>
              </a:solidFill>
            </a:endParaRPr>
          </a:p>
        </p:txBody>
      </p:sp>
      <p:sp>
        <p:nvSpPr>
          <p:cNvPr id="363" name="Google Shape;363;p18"/>
          <p:cNvSpPr txBox="1"/>
          <p:nvPr>
            <p:ph idx="1" type="body"/>
          </p:nvPr>
        </p:nvSpPr>
        <p:spPr>
          <a:xfrm>
            <a:off x="3886200" y="838199"/>
            <a:ext cx="4800600" cy="5105401"/>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600"/>
              <a:buChar char="•"/>
            </a:pPr>
            <a:r>
              <a:rPr lang="en-US" sz="3600"/>
              <a:t>Öz ýurdunda, sebitinde ýa-da jaýynda/öýünde sorag edilen iki jynsyň wekilleri bolan raýatlaryň olaryň howpsuzlyk duýgulary hasaba alynanda gender tapawutlary hem ýüze çykýar</a:t>
            </a:r>
            <a:endParaRPr sz="3600"/>
          </a:p>
        </p:txBody>
      </p:sp>
      <p:sp>
        <p:nvSpPr>
          <p:cNvPr id="364" name="Google Shape;364;p18"/>
          <p:cNvSpPr txBox="1"/>
          <p:nvPr>
            <p:ph idx="2" type="body"/>
          </p:nvPr>
        </p:nvSpPr>
        <p:spPr>
          <a:xfrm>
            <a:off x="457200" y="2667000"/>
            <a:ext cx="3008313" cy="34591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a:p>
        </p:txBody>
      </p:sp>
      <p:sp>
        <p:nvSpPr>
          <p:cNvPr id="365" name="Google Shape;365;p18"/>
          <p:cNvSpPr/>
          <p:nvPr/>
        </p:nvSpPr>
        <p:spPr>
          <a:xfrm>
            <a:off x="205421" y="6246467"/>
            <a:ext cx="6646985" cy="2628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8">
                <a:solidFill>
                  <a:schemeClr val="lt1"/>
                </a:solidFill>
                <a:latin typeface="Calibri"/>
                <a:ea typeface="Calibri"/>
                <a:cs typeface="Calibri"/>
                <a:sym typeface="Calibri"/>
              </a:rPr>
              <a:t>Anketa o korišćenju javnih usluga i javnom integritettu, RZS, 2011.</a:t>
            </a:r>
            <a:endParaRPr b="1" sz="1108">
              <a:solidFill>
                <a:schemeClr val="lt1"/>
              </a:solidFill>
              <a:latin typeface="Calibri"/>
              <a:ea typeface="Calibri"/>
              <a:cs typeface="Calibri"/>
              <a:sym typeface="Calibri"/>
            </a:endParaRPr>
          </a:p>
        </p:txBody>
      </p:sp>
      <p:graphicFrame>
        <p:nvGraphicFramePr>
          <p:cNvPr id="366" name="Google Shape;366;p18"/>
          <p:cNvGraphicFramePr/>
          <p:nvPr/>
        </p:nvGraphicFramePr>
        <p:xfrm>
          <a:off x="457200" y="2895599"/>
          <a:ext cx="3048000" cy="3350867"/>
        </p:xfrm>
        <a:graphic>
          <a:graphicData uri="http://schemas.openxmlformats.org/presentationml/2006/ole">
            <mc:AlternateContent>
              <mc:Choice Requires="v">
                <p:oleObj r:id="rId4" imgH="3350867" imgW="3048000" progId="MSGraph.Chart.8" spid="_x0000_s1">
                  <p:embed/>
                </p:oleObj>
              </mc:Choice>
              <mc:Fallback>
                <p:oleObj r:id="rId5" imgH="3350867" imgW="3048000" progId="MSGraph.Chart.8">
                  <p:embed/>
                  <p:pic>
                    <p:nvPicPr>
                      <p:cNvPr id="366" name="Google Shape;366;p18"/>
                      <p:cNvPicPr preferRelativeResize="0"/>
                      <p:nvPr/>
                    </p:nvPicPr>
                    <p:blipFill rotWithShape="1">
                      <a:blip r:embed="rId6">
                        <a:alphaModFix/>
                      </a:blip>
                      <a:srcRect b="0" l="0" r="0" t="0"/>
                      <a:stretch/>
                    </p:blipFill>
                    <p:spPr>
                      <a:xfrm>
                        <a:off x="457200" y="2895599"/>
                        <a:ext cx="3048000" cy="3350867"/>
                      </a:xfrm>
                      <a:prstGeom prst="rect">
                        <a:avLst/>
                      </a:prstGeom>
                      <a:noFill/>
                      <a:ln>
                        <a:noFill/>
                      </a:ln>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9"/>
          <p:cNvSpPr txBox="1"/>
          <p:nvPr>
            <p:ph type="title"/>
          </p:nvPr>
        </p:nvSpPr>
        <p:spPr>
          <a:xfrm>
            <a:off x="231765" y="533400"/>
            <a:ext cx="2968636" cy="22479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538CD5"/>
              </a:buClr>
              <a:buSzPct val="100000"/>
              <a:buFont typeface="Calibri"/>
              <a:buNone/>
            </a:pPr>
            <a:r>
              <a:rPr lang="en-US" sz="4000">
                <a:solidFill>
                  <a:srgbClr val="538CD5"/>
                </a:solidFill>
              </a:rPr>
              <a:t>Näme üçin gender biziň soragymyz bolup durýar?</a:t>
            </a:r>
            <a:endParaRPr sz="4000">
              <a:solidFill>
                <a:srgbClr val="538CD5"/>
              </a:solidFill>
            </a:endParaRPr>
          </a:p>
        </p:txBody>
      </p:sp>
      <p:sp>
        <p:nvSpPr>
          <p:cNvPr id="373" name="Google Shape;373;p19"/>
          <p:cNvSpPr txBox="1"/>
          <p:nvPr>
            <p:ph idx="1" type="body"/>
          </p:nvPr>
        </p:nvSpPr>
        <p:spPr>
          <a:xfrm>
            <a:off x="3276601" y="381000"/>
            <a:ext cx="5454444" cy="6096000"/>
          </a:xfrm>
          <a:prstGeom prst="rect">
            <a:avLst/>
          </a:prstGeom>
          <a:noFill/>
          <a:ln>
            <a:noFill/>
          </a:ln>
        </p:spPr>
        <p:txBody>
          <a:bodyPr anchorCtr="0" anchor="t" bIns="45700" lIns="91425" spcFirstLastPara="1" rIns="91425" wrap="square" tIns="45700">
            <a:normAutofit fontScale="25000" lnSpcReduction="20000"/>
          </a:bodyPr>
          <a:lstStyle/>
          <a:p>
            <a:pPr indent="-342900" lvl="0" marL="342900" rtl="0" algn="l">
              <a:spcBef>
                <a:spcPts val="0"/>
              </a:spcBef>
              <a:spcAft>
                <a:spcPts val="0"/>
              </a:spcAft>
              <a:buClr>
                <a:schemeClr val="dk1"/>
              </a:buClr>
              <a:buSzPct val="100000"/>
              <a:buChar char="•"/>
            </a:pPr>
            <a:r>
              <a:rPr lang="en-US" sz="11200"/>
              <a:t>Syýasy häkimiýetiň bölünşiginiň dürliligi (çözgütleri kabul etmek, wekillilik)</a:t>
            </a:r>
            <a:endParaRPr/>
          </a:p>
          <a:p>
            <a:pPr indent="-342900" lvl="0" marL="342900" rtl="0" algn="l">
              <a:spcBef>
                <a:spcPts val="560"/>
              </a:spcBef>
              <a:spcAft>
                <a:spcPts val="0"/>
              </a:spcAft>
              <a:buClr>
                <a:schemeClr val="dk1"/>
              </a:buClr>
              <a:buSzPct val="100000"/>
              <a:buChar char="•"/>
            </a:pPr>
            <a:r>
              <a:rPr lang="en-US" sz="11200"/>
              <a:t>Hususy ulgamynda deňsizlik (tölenilmeýän öý işinde)</a:t>
            </a:r>
            <a:endParaRPr/>
          </a:p>
          <a:p>
            <a:pPr indent="-342900" lvl="0" marL="342900" rtl="0" algn="l">
              <a:spcBef>
                <a:spcPts val="560"/>
              </a:spcBef>
              <a:spcAft>
                <a:spcPts val="0"/>
              </a:spcAft>
              <a:buClr>
                <a:schemeClr val="dk1"/>
              </a:buClr>
              <a:buSzPct val="100000"/>
              <a:buChar char="•"/>
            </a:pPr>
            <a:r>
              <a:rPr lang="en-US" sz="11200"/>
              <a:t>Hukuk ýagdaýynda tapawutlar (mirasdarlyk, gozgalmaýan emläge eýelik etmek...)</a:t>
            </a:r>
            <a:endParaRPr/>
          </a:p>
          <a:p>
            <a:pPr indent="-342900" lvl="0" marL="342900" rtl="0" algn="l">
              <a:spcBef>
                <a:spcPts val="560"/>
              </a:spcBef>
              <a:spcAft>
                <a:spcPts val="0"/>
              </a:spcAft>
              <a:buClr>
                <a:schemeClr val="dk1"/>
              </a:buClr>
              <a:buSzPct val="100000"/>
              <a:buChar char="•"/>
            </a:pPr>
            <a:r>
              <a:rPr lang="en-US" sz="11200"/>
              <a:t>Ykdysadyýetde işiň gender paýlanşygy</a:t>
            </a:r>
            <a:endParaRPr sz="11200"/>
          </a:p>
          <a:p>
            <a:pPr indent="-342900" lvl="0" marL="342900" rtl="0" algn="l">
              <a:spcBef>
                <a:spcPts val="560"/>
              </a:spcBef>
              <a:spcAft>
                <a:spcPts val="0"/>
              </a:spcAft>
              <a:buClr>
                <a:schemeClr val="dk1"/>
              </a:buClr>
              <a:buSzPct val="100000"/>
              <a:buChar char="•"/>
            </a:pPr>
            <a:r>
              <a:rPr lang="en-US" sz="11200"/>
              <a:t>Adam hukuklarynyň bozulmagynyň iň ýaýran görnüşi hökmünde aýallar babatynda zorluk</a:t>
            </a:r>
            <a:endParaRPr sz="11200"/>
          </a:p>
          <a:p>
            <a:pPr indent="-342900" lvl="0" marL="342900" rtl="0" algn="l">
              <a:spcBef>
                <a:spcPts val="560"/>
              </a:spcBef>
              <a:spcAft>
                <a:spcPts val="0"/>
              </a:spcAft>
              <a:buClr>
                <a:schemeClr val="dk1"/>
              </a:buClr>
              <a:buSzPct val="100000"/>
              <a:buChar char="•"/>
            </a:pPr>
            <a:r>
              <a:rPr lang="en-US" sz="11200"/>
              <a:t>Kemsidilme gatnaşyklar we kemsidilme tejribe</a:t>
            </a:r>
            <a:br>
              <a:rPr lang="en-US" sz="11200"/>
            </a:br>
            <a:r>
              <a:rPr lang="en-US" sz="11200"/>
              <a:t> </a:t>
            </a:r>
            <a:endParaRPr sz="11200"/>
          </a:p>
          <a:p>
            <a:pPr indent="-292100" lvl="0" marL="342900" rtl="0" algn="l">
              <a:lnSpc>
                <a:spcPct val="90000"/>
              </a:lnSpc>
              <a:spcBef>
                <a:spcPts val="160"/>
              </a:spcBef>
              <a:spcAft>
                <a:spcPts val="0"/>
              </a:spcAft>
              <a:buClr>
                <a:schemeClr val="dk1"/>
              </a:buClr>
              <a:buSzPct val="100000"/>
              <a:buNone/>
            </a:pPr>
            <a:r>
              <a:t/>
            </a:r>
            <a:endParaRPr/>
          </a:p>
          <a:p>
            <a:pPr indent="-292100" lvl="0" marL="342900" rtl="0" algn="l">
              <a:lnSpc>
                <a:spcPct val="90000"/>
              </a:lnSpc>
              <a:spcBef>
                <a:spcPts val="160"/>
              </a:spcBef>
              <a:spcAft>
                <a:spcPts val="0"/>
              </a:spcAft>
              <a:buClr>
                <a:schemeClr val="dk1"/>
              </a:buClr>
              <a:buSzPct val="100000"/>
              <a:buNone/>
            </a:pPr>
            <a:r>
              <a:t/>
            </a:r>
            <a:endParaRPr/>
          </a:p>
          <a:p>
            <a:pPr indent="-292100" lvl="0" marL="342900" rtl="0" algn="l">
              <a:spcBef>
                <a:spcPts val="160"/>
              </a:spcBef>
              <a:spcAft>
                <a:spcPts val="0"/>
              </a:spcAft>
              <a:buClr>
                <a:schemeClr val="dk1"/>
              </a:buClr>
              <a:buSzPct val="100000"/>
              <a:buNone/>
            </a:pPr>
            <a:r>
              <a:t/>
            </a:r>
            <a:endParaRPr/>
          </a:p>
        </p:txBody>
      </p:sp>
      <p:sp>
        <p:nvSpPr>
          <p:cNvPr id="374" name="Google Shape;374;p19"/>
          <p:cNvSpPr txBox="1"/>
          <p:nvPr>
            <p:ph idx="2" type="body"/>
          </p:nvPr>
        </p:nvSpPr>
        <p:spPr>
          <a:xfrm>
            <a:off x="412955" y="3352800"/>
            <a:ext cx="2711245" cy="2773363"/>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chemeClr val="dk1"/>
              </a:buClr>
              <a:buSzPct val="100000"/>
              <a:buNone/>
            </a:pPr>
            <a:r>
              <a:rPr lang="en-US" sz="3600"/>
              <a:t>Sebäbi:</a:t>
            </a:r>
            <a:endParaRPr/>
          </a:p>
          <a:p>
            <a:pPr indent="0" lvl="0" marL="0" rtl="0" algn="l">
              <a:spcBef>
                <a:spcPts val="713"/>
              </a:spcBef>
              <a:spcAft>
                <a:spcPts val="0"/>
              </a:spcAft>
              <a:buClr>
                <a:schemeClr val="dk1"/>
              </a:buClr>
              <a:buSzPct val="100000"/>
              <a:buNone/>
            </a:pPr>
            <a:r>
              <a:rPr b="1" lang="en-US" sz="4600"/>
              <a:t>Jemgyýetde aýallaryň we erkekleriň deň däl ýagdaýy bar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2"/>
          <p:cNvSpPr/>
          <p:nvPr/>
        </p:nvSpPr>
        <p:spPr>
          <a:xfrm flipH="1" rot="5400000">
            <a:off x="-1914813" y="1914812"/>
            <a:ext cx="6858000" cy="3028377"/>
          </a:xfrm>
          <a:prstGeom prst="rect">
            <a:avLst/>
          </a:prstGeom>
          <a:gradFill>
            <a:gsLst>
              <a:gs pos="0">
                <a:srgbClr val="000000"/>
              </a:gs>
              <a:gs pos="8000">
                <a:srgbClr val="000000"/>
              </a:gs>
              <a:gs pos="100000">
                <a:srgbClr val="366092"/>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2"/>
          <p:cNvSpPr/>
          <p:nvPr/>
        </p:nvSpPr>
        <p:spPr>
          <a:xfrm flipH="1" rot="5400000">
            <a:off x="-1914814" y="1924949"/>
            <a:ext cx="6857999" cy="3028379"/>
          </a:xfrm>
          <a:prstGeom prst="rect">
            <a:avLst/>
          </a:prstGeom>
          <a:gradFill>
            <a:gsLst>
              <a:gs pos="0">
                <a:srgbClr val="000000">
                  <a:alpha val="0"/>
                </a:srgbClr>
              </a:gs>
              <a:gs pos="99000">
                <a:srgbClr val="4F81BD">
                  <a:alpha val="45882"/>
                </a:srgbClr>
              </a:gs>
              <a:gs pos="100000">
                <a:srgbClr val="4F81BD">
                  <a:alpha val="45882"/>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2"/>
          <p:cNvSpPr/>
          <p:nvPr/>
        </p:nvSpPr>
        <p:spPr>
          <a:xfrm flipH="1" rot="5400000">
            <a:off x="263195" y="4092815"/>
            <a:ext cx="2501979" cy="3028381"/>
          </a:xfrm>
          <a:prstGeom prst="rect">
            <a:avLst/>
          </a:prstGeom>
          <a:gradFill>
            <a:gsLst>
              <a:gs pos="0">
                <a:srgbClr val="4F81BD">
                  <a:alpha val="28627"/>
                </a:srgbClr>
              </a:gs>
              <a:gs pos="2000">
                <a:srgbClr val="4F81BD">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2"/>
          <p:cNvSpPr/>
          <p:nvPr/>
        </p:nvSpPr>
        <p:spPr>
          <a:xfrm rot="-964587">
            <a:off x="-376302" y="969718"/>
            <a:ext cx="292526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F81BD">
                  <a:alpha val="42745"/>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2"/>
          <p:cNvSpPr/>
          <p:nvPr/>
        </p:nvSpPr>
        <p:spPr>
          <a:xfrm flipH="1" rot="5400000">
            <a:off x="-1914822" y="1914808"/>
            <a:ext cx="6858003" cy="3028376"/>
          </a:xfrm>
          <a:prstGeom prst="rect">
            <a:avLst/>
          </a:prstGeom>
          <a:gradFill>
            <a:gsLst>
              <a:gs pos="0">
                <a:srgbClr val="000000">
                  <a:alpha val="0"/>
                </a:srgbClr>
              </a:gs>
              <a:gs pos="99000">
                <a:srgbClr val="93B3D7">
                  <a:alpha val="10980"/>
                </a:srgbClr>
              </a:gs>
              <a:gs pos="100000">
                <a:srgbClr val="93B3D7">
                  <a:alpha val="1098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2"/>
          <p:cNvSpPr txBox="1"/>
          <p:nvPr>
            <p:ph type="title"/>
          </p:nvPr>
        </p:nvSpPr>
        <p:spPr>
          <a:xfrm>
            <a:off x="605118" y="457201"/>
            <a:ext cx="2133600" cy="358887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1900"/>
              <a:buFont typeface="Calibri"/>
              <a:buNone/>
            </a:pPr>
            <a:r>
              <a:rPr i="1" lang="en-US" sz="1900">
                <a:solidFill>
                  <a:srgbClr val="FFFFFF"/>
                </a:solidFill>
              </a:rPr>
              <a:t>“Aşgabadyň döredilen ýyllygynda çagasy bolan ene-atalar döwletiň Baştutanynyň  adyndan sowgat alýarlar”, 25.05.2021 çap edildi</a:t>
            </a:r>
            <a:br>
              <a:rPr lang="en-US" sz="1900">
                <a:solidFill>
                  <a:srgbClr val="FFFFFF"/>
                </a:solidFill>
              </a:rPr>
            </a:br>
            <a:br>
              <a:rPr i="1" lang="en-US" sz="1900">
                <a:solidFill>
                  <a:srgbClr val="FFFFFF"/>
                </a:solidFill>
              </a:rPr>
            </a:br>
            <a:endParaRPr sz="1900">
              <a:solidFill>
                <a:srgbClr val="FFFFFF"/>
              </a:solidFill>
            </a:endParaRPr>
          </a:p>
        </p:txBody>
      </p:sp>
      <p:sp>
        <p:nvSpPr>
          <p:cNvPr id="182" name="Google Shape;182;p2"/>
          <p:cNvSpPr txBox="1"/>
          <p:nvPr>
            <p:ph idx="2" type="body"/>
          </p:nvPr>
        </p:nvSpPr>
        <p:spPr>
          <a:xfrm>
            <a:off x="3486933" y="669363"/>
            <a:ext cx="2467935" cy="5534211"/>
          </a:xfrm>
          <a:prstGeom prst="rect">
            <a:avLst/>
          </a:prstGeom>
          <a:noFill/>
          <a:ln>
            <a:noFill/>
          </a:ln>
        </p:spPr>
        <p:txBody>
          <a:bodyPr anchorCtr="0" anchor="ctr" bIns="45700" lIns="91425" spcFirstLastPara="1" rIns="91425" wrap="square" tIns="45700">
            <a:normAutofit/>
          </a:bodyPr>
          <a:lstStyle/>
          <a:p>
            <a:pPr indent="107950" lvl="0" marL="0" rtl="0" algn="l">
              <a:lnSpc>
                <a:spcPct val="90000"/>
              </a:lnSpc>
              <a:spcBef>
                <a:spcPts val="0"/>
              </a:spcBef>
              <a:spcAft>
                <a:spcPts val="0"/>
              </a:spcAft>
              <a:buClr>
                <a:schemeClr val="dk1"/>
              </a:buClr>
              <a:buSzPts val="1700"/>
              <a:buFont typeface="Arial"/>
              <a:buNone/>
            </a:pPr>
            <a:r>
              <a:t/>
            </a:r>
            <a:endParaRPr i="1" sz="1700"/>
          </a:p>
          <a:p>
            <a:pPr indent="0" lvl="0" marL="0" rtl="0" algn="l">
              <a:lnSpc>
                <a:spcPct val="90000"/>
              </a:lnSpc>
              <a:spcBef>
                <a:spcPts val="340"/>
              </a:spcBef>
              <a:spcAft>
                <a:spcPts val="0"/>
              </a:spcAft>
              <a:buClr>
                <a:schemeClr val="dk1"/>
              </a:buClr>
              <a:buSzPts val="1700"/>
              <a:buFont typeface="Arial"/>
              <a:buChar char="•"/>
            </a:pPr>
            <a:r>
              <a:rPr lang="en-US" sz="1700"/>
              <a:t>Bu çagalaryň jynsy nähili? </a:t>
            </a:r>
            <a:endParaRPr/>
          </a:p>
          <a:p>
            <a:pPr indent="0" lvl="0" marL="0" rtl="0" algn="l">
              <a:lnSpc>
                <a:spcPct val="90000"/>
              </a:lnSpc>
              <a:spcBef>
                <a:spcPts val="340"/>
              </a:spcBef>
              <a:spcAft>
                <a:spcPts val="0"/>
              </a:spcAft>
              <a:buClr>
                <a:schemeClr val="dk1"/>
              </a:buClr>
              <a:buSzPts val="1700"/>
              <a:buFont typeface="Arial"/>
              <a:buChar char="•"/>
            </a:pPr>
            <a:r>
              <a:rPr lang="en-US" sz="1700"/>
              <a:t>Siz nädip biliňiz?</a:t>
            </a:r>
            <a:endParaRPr i="1" sz="1700"/>
          </a:p>
          <a:p>
            <a:pPr indent="107950" lvl="0" marL="0" rtl="0" algn="l">
              <a:lnSpc>
                <a:spcPct val="90000"/>
              </a:lnSpc>
              <a:spcBef>
                <a:spcPts val="340"/>
              </a:spcBef>
              <a:spcAft>
                <a:spcPts val="0"/>
              </a:spcAft>
              <a:buClr>
                <a:schemeClr val="dk1"/>
              </a:buClr>
              <a:buSzPts val="1700"/>
              <a:buFont typeface="Arial"/>
              <a:buNone/>
            </a:pPr>
            <a:r>
              <a:t/>
            </a:r>
            <a:endParaRPr i="1" sz="1700"/>
          </a:p>
          <a:p>
            <a:pPr indent="107950" lvl="0" marL="0" rtl="0" algn="l">
              <a:lnSpc>
                <a:spcPct val="90000"/>
              </a:lnSpc>
              <a:spcBef>
                <a:spcPts val="340"/>
              </a:spcBef>
              <a:spcAft>
                <a:spcPts val="0"/>
              </a:spcAft>
              <a:buClr>
                <a:schemeClr val="dk1"/>
              </a:buClr>
              <a:buSzPts val="1700"/>
              <a:buFont typeface="Arial"/>
              <a:buNone/>
            </a:pPr>
            <a:r>
              <a:t/>
            </a:r>
            <a:endParaRPr i="1" sz="1700"/>
          </a:p>
          <a:p>
            <a:pPr indent="107950" lvl="0" marL="0" rtl="0" algn="l">
              <a:lnSpc>
                <a:spcPct val="90000"/>
              </a:lnSpc>
              <a:spcBef>
                <a:spcPts val="340"/>
              </a:spcBef>
              <a:spcAft>
                <a:spcPts val="0"/>
              </a:spcAft>
              <a:buClr>
                <a:schemeClr val="dk1"/>
              </a:buClr>
              <a:buSzPts val="1700"/>
              <a:buFont typeface="Arial"/>
              <a:buNone/>
            </a:pPr>
            <a:r>
              <a:t/>
            </a:r>
            <a:endParaRPr i="1" sz="1700"/>
          </a:p>
          <a:p>
            <a:pPr indent="107950" lvl="0" marL="0" rtl="0" algn="l">
              <a:lnSpc>
                <a:spcPct val="90000"/>
              </a:lnSpc>
              <a:spcBef>
                <a:spcPts val="340"/>
              </a:spcBef>
              <a:spcAft>
                <a:spcPts val="0"/>
              </a:spcAft>
              <a:buClr>
                <a:schemeClr val="dk1"/>
              </a:buClr>
              <a:buSzPts val="1700"/>
              <a:buFont typeface="Arial"/>
              <a:buNone/>
            </a:pPr>
            <a:r>
              <a:t/>
            </a:r>
            <a:endParaRPr sz="1700"/>
          </a:p>
        </p:txBody>
      </p:sp>
      <p:pic>
        <p:nvPicPr>
          <p:cNvPr id="183" name="Google Shape;183;p2"/>
          <p:cNvPicPr preferRelativeResize="0"/>
          <p:nvPr>
            <p:ph idx="1" type="body"/>
          </p:nvPr>
        </p:nvPicPr>
        <p:blipFill rotWithShape="1">
          <a:blip r:embed="rId3">
            <a:alphaModFix/>
          </a:blip>
          <a:srcRect b="0" l="0" r="0" t="0"/>
          <a:stretch/>
        </p:blipFill>
        <p:spPr>
          <a:xfrm>
            <a:off x="6350894" y="1079986"/>
            <a:ext cx="2117689" cy="2022392"/>
          </a:xfrm>
          <a:prstGeom prst="rect">
            <a:avLst/>
          </a:prstGeom>
          <a:noFill/>
          <a:ln>
            <a:noFill/>
          </a:ln>
        </p:spPr>
      </p:pic>
      <p:pic>
        <p:nvPicPr>
          <p:cNvPr id="184" name="Google Shape;184;p2"/>
          <p:cNvPicPr preferRelativeResize="0"/>
          <p:nvPr/>
        </p:nvPicPr>
        <p:blipFill rotWithShape="1">
          <a:blip r:embed="rId4">
            <a:alphaModFix/>
          </a:blip>
          <a:srcRect b="0" l="0" r="0" t="0"/>
          <a:stretch/>
        </p:blipFill>
        <p:spPr>
          <a:xfrm>
            <a:off x="6350894" y="3614246"/>
            <a:ext cx="2117689" cy="234646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380" name="Google Shape;380;p20"/>
          <p:cNvSpPr txBox="1"/>
          <p:nvPr>
            <p:ph idx="1" type="body"/>
          </p:nvPr>
        </p:nvSpPr>
        <p:spPr>
          <a:xfrm>
            <a:off x="457200" y="274638"/>
            <a:ext cx="8229600" cy="650716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8800"/>
              <a:buNone/>
            </a:pPr>
            <a:r>
              <a:rPr b="1" lang="en-US" sz="8800"/>
              <a:t>Deňlik kemsidilmegiň garşysyna</a:t>
            </a:r>
            <a:endParaRPr b="1" sz="8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1"/>
          <p:cNvSpPr txBox="1"/>
          <p:nvPr>
            <p:ph type="title"/>
          </p:nvPr>
        </p:nvSpPr>
        <p:spPr>
          <a:xfrm>
            <a:off x="533400" y="990600"/>
            <a:ext cx="3352800" cy="762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538CD5"/>
              </a:buClr>
              <a:buSzPts val="4000"/>
              <a:buFont typeface="Calibri"/>
              <a:buNone/>
            </a:pPr>
            <a:r>
              <a:rPr lang="en-US" sz="4000">
                <a:solidFill>
                  <a:srgbClr val="538CD5"/>
                </a:solidFill>
              </a:rPr>
              <a:t>Gender deňligi</a:t>
            </a:r>
            <a:endParaRPr sz="4000">
              <a:solidFill>
                <a:srgbClr val="538CD5"/>
              </a:solidFill>
            </a:endParaRPr>
          </a:p>
        </p:txBody>
      </p:sp>
      <p:sp>
        <p:nvSpPr>
          <p:cNvPr id="387" name="Google Shape;387;p21"/>
          <p:cNvSpPr txBox="1"/>
          <p:nvPr>
            <p:ph idx="1" type="body"/>
          </p:nvPr>
        </p:nvSpPr>
        <p:spPr>
          <a:xfrm>
            <a:off x="4216400" y="216127"/>
            <a:ext cx="4495800" cy="5853113"/>
          </a:xfrm>
          <a:prstGeom prst="rect">
            <a:avLst/>
          </a:prstGeom>
          <a:solidFill>
            <a:schemeClr val="lt1"/>
          </a:solid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500"/>
              <a:buFont typeface="Noto Sans Symbols"/>
              <a:buNone/>
            </a:pPr>
            <a:r>
              <a:t/>
            </a:r>
            <a:endParaRPr sz="2500"/>
          </a:p>
          <a:p>
            <a:pPr indent="-342900" lvl="0" marL="342900" rtl="0" algn="l">
              <a:spcBef>
                <a:spcPts val="560"/>
              </a:spcBef>
              <a:spcAft>
                <a:spcPts val="0"/>
              </a:spcAft>
              <a:buClr>
                <a:schemeClr val="dk1"/>
              </a:buClr>
              <a:buSzPts val="2800"/>
              <a:buChar char="•"/>
            </a:pPr>
            <a:r>
              <a:rPr lang="en-US" sz="2800">
                <a:solidFill>
                  <a:schemeClr val="dk1"/>
                </a:solidFill>
                <a:latin typeface="Calibri"/>
                <a:ea typeface="Calibri"/>
                <a:cs typeface="Calibri"/>
                <a:sym typeface="Calibri"/>
              </a:rPr>
              <a:t>Gender deňligi deň wekilliligi, häkimiýeti we jemgyýet hem hususy durmuşynyň ähli ugurlarynda iki jynsyň deň gatnaşmagyny aňladýar.</a:t>
            </a:r>
            <a:endParaRPr/>
          </a:p>
          <a:p>
            <a:pPr indent="-342900" lvl="0" marL="342900" rtl="0" algn="l">
              <a:spcBef>
                <a:spcPts val="560"/>
              </a:spcBef>
              <a:spcAft>
                <a:spcPts val="0"/>
              </a:spcAft>
              <a:buClr>
                <a:schemeClr val="dk1"/>
              </a:buClr>
              <a:buSzPts val="2800"/>
              <a:buChar char="•"/>
            </a:pPr>
            <a:r>
              <a:rPr lang="en-US" sz="2800">
                <a:solidFill>
                  <a:schemeClr val="dk1"/>
                </a:solidFill>
                <a:latin typeface="Calibri"/>
                <a:ea typeface="Calibri"/>
                <a:cs typeface="Calibri"/>
                <a:sym typeface="Calibri"/>
              </a:rPr>
              <a:t>Gender deňligi aýallaryň we erkekleriň jemgyýtiň durmuşynda hemmetaraplaýyn gatnaşmagyna ýardam berilmegine gönükdirilen</a:t>
            </a:r>
            <a:endParaRPr sz="2500"/>
          </a:p>
        </p:txBody>
      </p:sp>
      <p:pic>
        <p:nvPicPr>
          <p:cNvPr id="388" name="Google Shape;388;p21"/>
          <p:cNvPicPr preferRelativeResize="0"/>
          <p:nvPr/>
        </p:nvPicPr>
        <p:blipFill rotWithShape="1">
          <a:blip r:embed="rId3">
            <a:alphaModFix/>
          </a:blip>
          <a:srcRect b="0" l="0" r="0" t="0"/>
          <a:stretch/>
        </p:blipFill>
        <p:spPr>
          <a:xfrm>
            <a:off x="310858" y="3124200"/>
            <a:ext cx="4004761" cy="2945040"/>
          </a:xfrm>
          <a:prstGeom prst="rect">
            <a:avLst/>
          </a:prstGeom>
          <a:noFill/>
          <a:ln>
            <a:noFill/>
          </a:ln>
        </p:spPr>
      </p:pic>
      <p:sp>
        <p:nvSpPr>
          <p:cNvPr id="389" name="Google Shape;389;p21"/>
          <p:cNvSpPr txBox="1"/>
          <p:nvPr>
            <p:ph idx="2" type="body"/>
          </p:nvPr>
        </p:nvSpPr>
        <p:spPr>
          <a:xfrm>
            <a:off x="457200" y="2133600"/>
            <a:ext cx="3733800" cy="3992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2"/>
          <p:cNvSpPr txBox="1"/>
          <p:nvPr>
            <p:ph type="title"/>
          </p:nvPr>
        </p:nvSpPr>
        <p:spPr>
          <a:xfrm>
            <a:off x="380320" y="914401"/>
            <a:ext cx="3194730" cy="8382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538CD5"/>
              </a:buClr>
              <a:buSzPts val="2400"/>
              <a:buFont typeface="Calibri"/>
              <a:buNone/>
            </a:pPr>
            <a:r>
              <a:rPr lang="en-US" sz="2400">
                <a:solidFill>
                  <a:srgbClr val="538CD5"/>
                </a:solidFill>
              </a:rPr>
              <a:t>Aýallar babatynda adam hukuklary</a:t>
            </a:r>
            <a:endParaRPr sz="2400">
              <a:solidFill>
                <a:srgbClr val="538CD5"/>
              </a:solidFill>
            </a:endParaRPr>
          </a:p>
        </p:txBody>
      </p:sp>
      <p:sp>
        <p:nvSpPr>
          <p:cNvPr id="396" name="Google Shape;39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a:t>Olar aýal bolansoň aýallaryň hukuklarynyň takyk bozulmagy ýa-da ýerine ýetirilimezligi. </a:t>
            </a:r>
            <a:endParaRPr/>
          </a:p>
          <a:p>
            <a:pPr indent="-342900" lvl="0" marL="342900" rtl="0" algn="l">
              <a:spcBef>
                <a:spcPts val="592"/>
              </a:spcBef>
              <a:spcAft>
                <a:spcPts val="0"/>
              </a:spcAft>
              <a:buClr>
                <a:schemeClr val="dk1"/>
              </a:buClr>
              <a:buSzPct val="100000"/>
              <a:buChar char="•"/>
            </a:pPr>
            <a:r>
              <a:rPr lang="en-US"/>
              <a:t>Olar adam hukuklarynyň täze nesili däl, emma aýallar babatynda adam hukuklary bilen deň ulanmagy/hormat goýmagyny üpjün etmek üçin döwlet tarapyndan birnäçe çäreleriň/hereketleriň kabul edilmegini talap edýär</a:t>
            </a:r>
            <a:endParaRPr/>
          </a:p>
        </p:txBody>
      </p:sp>
      <p:sp>
        <p:nvSpPr>
          <p:cNvPr id="397" name="Google Shape;397;p22"/>
          <p:cNvSpPr txBox="1"/>
          <p:nvPr>
            <p:ph idx="2" type="body"/>
          </p:nvPr>
        </p:nvSpPr>
        <p:spPr>
          <a:xfrm>
            <a:off x="-469310" y="2074850"/>
            <a:ext cx="3008400" cy="4526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a:p>
          <a:p>
            <a:pPr indent="0" lvl="0" marL="0" rtl="0" algn="l">
              <a:spcBef>
                <a:spcPts val="320"/>
              </a:spcBef>
              <a:spcAft>
                <a:spcPts val="0"/>
              </a:spcAft>
              <a:buClr>
                <a:schemeClr val="dk1"/>
              </a:buClr>
              <a:buSzPts val="1600"/>
              <a:buNone/>
            </a:pPr>
            <a:r>
              <a:t/>
            </a:r>
            <a:endParaRPr i="1" sz="1600"/>
          </a:p>
          <a:p>
            <a:pPr indent="0" lvl="0" marL="0" rtl="0" algn="l">
              <a:spcBef>
                <a:spcPts val="320"/>
              </a:spcBef>
              <a:spcAft>
                <a:spcPts val="0"/>
              </a:spcAft>
              <a:buClr>
                <a:schemeClr val="dk1"/>
              </a:buClr>
              <a:buSzPts val="1600"/>
              <a:buNone/>
            </a:pPr>
            <a:r>
              <a:t/>
            </a:r>
            <a:endParaRPr i="1" sz="1600"/>
          </a:p>
        </p:txBody>
      </p:sp>
      <p:pic>
        <p:nvPicPr>
          <p:cNvPr id="398" name="Google Shape;398;p22"/>
          <p:cNvPicPr preferRelativeResize="0"/>
          <p:nvPr/>
        </p:nvPicPr>
        <p:blipFill rotWithShape="1">
          <a:blip r:embed="rId3">
            <a:alphaModFix/>
          </a:blip>
          <a:srcRect b="0" l="0" r="0" t="0"/>
          <a:stretch/>
        </p:blipFill>
        <p:spPr>
          <a:xfrm>
            <a:off x="152400" y="2895601"/>
            <a:ext cx="3422650" cy="2667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3"/>
          <p:cNvSpPr txBox="1"/>
          <p:nvPr>
            <p:ph type="title"/>
          </p:nvPr>
        </p:nvSpPr>
        <p:spPr>
          <a:xfrm>
            <a:off x="152401" y="1401650"/>
            <a:ext cx="3313111" cy="1162050"/>
          </a:xfrm>
          <a:prstGeom prst="rect">
            <a:avLst/>
          </a:prstGeom>
          <a:solidFill>
            <a:schemeClr val="lt1"/>
          </a:solidFill>
          <a:ln cap="flat" cmpd="sng" w="25400">
            <a:solidFill>
              <a:schemeClr val="lt1"/>
            </a:solidFill>
            <a:prstDash val="solid"/>
            <a:round/>
            <a:headEnd len="sm" w="sm" type="none"/>
            <a:tailEnd len="sm" w="sm" type="none"/>
          </a:ln>
        </p:spPr>
        <p:txBody>
          <a:bodyPr anchorCtr="0" anchor="b" bIns="45700" lIns="91425" spcFirstLastPara="1" rIns="91425" wrap="square" tIns="45700">
            <a:noAutofit/>
          </a:bodyPr>
          <a:lstStyle/>
          <a:p>
            <a:pPr indent="0" lvl="0" marL="0" rtl="0" algn="l">
              <a:spcBef>
                <a:spcPts val="0"/>
              </a:spcBef>
              <a:spcAft>
                <a:spcPts val="0"/>
              </a:spcAft>
              <a:buClr>
                <a:srgbClr val="538CD5"/>
              </a:buClr>
              <a:buSzPts val="3200"/>
              <a:buFont typeface="Calibri"/>
              <a:buNone/>
            </a:pPr>
            <a:r>
              <a:rPr lang="en-US" sz="3200">
                <a:solidFill>
                  <a:srgbClr val="538CD5"/>
                </a:solidFill>
                <a:latin typeface="Calibri"/>
                <a:ea typeface="Calibri"/>
                <a:cs typeface="Calibri"/>
                <a:sym typeface="Calibri"/>
              </a:rPr>
              <a:t>Gender deňligi we gender adalatlylygy</a:t>
            </a:r>
            <a:endParaRPr sz="3200">
              <a:solidFill>
                <a:srgbClr val="538CD5"/>
              </a:solidFill>
            </a:endParaRPr>
          </a:p>
        </p:txBody>
      </p:sp>
      <p:sp>
        <p:nvSpPr>
          <p:cNvPr id="405" name="Google Shape;405;p23"/>
          <p:cNvSpPr txBox="1"/>
          <p:nvPr>
            <p:ph idx="1" type="body"/>
          </p:nvPr>
        </p:nvSpPr>
        <p:spPr>
          <a:xfrm>
            <a:off x="3962400" y="609600"/>
            <a:ext cx="4724400" cy="5516563"/>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chemeClr val="dk1"/>
              </a:buClr>
              <a:buSzPct val="100000"/>
              <a:buNone/>
            </a:pPr>
            <a:r>
              <a:rPr lang="en-US" sz="2800"/>
              <a:t>Gender deňligi jyns alamaty boýunça kemsidilmegiň ýoklugyny aňladýar. Bu durmuş, ykdysady we syýasy durmuşynda deň hukuklary aňladýar.</a:t>
            </a:r>
            <a:endParaRPr sz="2800"/>
          </a:p>
          <a:p>
            <a:pPr indent="0" lvl="0" marL="0" rtl="0" algn="l">
              <a:spcBef>
                <a:spcPts val="310"/>
              </a:spcBef>
              <a:spcAft>
                <a:spcPts val="0"/>
              </a:spcAft>
              <a:buClr>
                <a:schemeClr val="dk1"/>
              </a:buClr>
              <a:buSzPct val="100000"/>
              <a:buNone/>
            </a:pPr>
            <a:r>
              <a:t/>
            </a:r>
            <a:endParaRPr sz="2000"/>
          </a:p>
          <a:p>
            <a:pPr indent="0" lvl="0" marL="0" rtl="0" algn="l">
              <a:spcBef>
                <a:spcPts val="465"/>
              </a:spcBef>
              <a:spcAft>
                <a:spcPts val="0"/>
              </a:spcAft>
              <a:buClr>
                <a:schemeClr val="dk1"/>
              </a:buClr>
              <a:buSzPct val="100000"/>
              <a:buNone/>
            </a:pPr>
            <a:r>
              <a:rPr lang="en-US" sz="3000"/>
              <a:t>Gender adalatlylygy (deň mümkinçilikler) adalatly bolmaly we erkeklere we aýallara deň hukuklary üpjün etmeli. Bu öz içine dogrulygy (deňhukukly gatnaşyklary) we erkekler bilen aýallaryň arasynda borçlaryň paýlanşynda, serişdeleriň we maddy-hal ýagdaýynyň elýeterliliginde we olara gözegçilik etmekde adalatlylygy alýar. </a:t>
            </a:r>
            <a:endParaRPr/>
          </a:p>
        </p:txBody>
      </p:sp>
      <p:pic>
        <p:nvPicPr>
          <p:cNvPr id="406" name="Google Shape;406;p23"/>
          <p:cNvPicPr preferRelativeResize="0"/>
          <p:nvPr/>
        </p:nvPicPr>
        <p:blipFill rotWithShape="1">
          <a:blip r:embed="rId3">
            <a:alphaModFix/>
          </a:blip>
          <a:srcRect b="0" l="0" r="0" t="0"/>
          <a:stretch/>
        </p:blipFill>
        <p:spPr>
          <a:xfrm>
            <a:off x="284956" y="2849563"/>
            <a:ext cx="3352800" cy="3276600"/>
          </a:xfrm>
          <a:prstGeom prst="rect">
            <a:avLst/>
          </a:prstGeom>
          <a:noFill/>
          <a:ln>
            <a:noFill/>
          </a:ln>
        </p:spPr>
      </p:pic>
      <p:sp>
        <p:nvSpPr>
          <p:cNvPr id="407" name="Google Shape;407;p23"/>
          <p:cNvSpPr txBox="1"/>
          <p:nvPr>
            <p:ph idx="2" type="body"/>
          </p:nvPr>
        </p:nvSpPr>
        <p:spPr>
          <a:xfrm>
            <a:off x="152401" y="3505200"/>
            <a:ext cx="2895600" cy="2620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800"/>
              <a:buNone/>
            </a:pPr>
            <a:r>
              <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538CD5"/>
              </a:buClr>
              <a:buSzPts val="4400"/>
              <a:buFont typeface="Calibri"/>
              <a:buNone/>
            </a:pPr>
            <a:r>
              <a:rPr b="1" lang="en-US">
                <a:solidFill>
                  <a:srgbClr val="538CD5"/>
                </a:solidFill>
              </a:rPr>
              <a:t>Терминология  </a:t>
            </a:r>
            <a:endParaRPr b="1">
              <a:solidFill>
                <a:srgbClr val="538CD5"/>
              </a:solidFill>
            </a:endParaRPr>
          </a:p>
        </p:txBody>
      </p:sp>
      <p:sp>
        <p:nvSpPr>
          <p:cNvPr id="414" name="Google Shape;414;p24"/>
          <p:cNvSpPr txBox="1"/>
          <p:nvPr>
            <p:ph idx="1" type="body"/>
          </p:nvPr>
        </p:nvSpPr>
        <p:spPr>
          <a:xfrm>
            <a:off x="533400" y="1586230"/>
            <a:ext cx="8229600" cy="4204970"/>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rgbClr val="7030A0"/>
              </a:buClr>
              <a:buSzPct val="100000"/>
              <a:buChar char="•"/>
            </a:pPr>
            <a:r>
              <a:rPr b="1" i="1" lang="en-US">
                <a:solidFill>
                  <a:srgbClr val="7030A0"/>
                </a:solidFill>
              </a:rPr>
              <a:t>Gender habarlylygy </a:t>
            </a:r>
            <a:r>
              <a:rPr i="1" lang="en-US"/>
              <a:t>- bualnan tertibe esaslanýan aýallaryň we erkekleriň arasyndaky durmuş taýdan şertlendirilen tapawuda düşünmeklik. Bu olaryň serişdelere elýeterliligi almaga we olara gözegçilik etmäge mümkinçiliklerine täsir edýär. Bu aňlama gender seljermesi arkaly taslamalarda, maksatnamalarda we syýasatda ulanmaly</a:t>
            </a:r>
            <a:r>
              <a:rPr lang="en-US"/>
              <a:t>.</a:t>
            </a:r>
            <a:endParaRPr/>
          </a:p>
          <a:p>
            <a:pPr indent="-342900" lvl="0" marL="342900" rtl="0" algn="l">
              <a:spcBef>
                <a:spcPts val="448"/>
              </a:spcBef>
              <a:spcAft>
                <a:spcPts val="0"/>
              </a:spcAft>
              <a:buClr>
                <a:srgbClr val="7030A0"/>
              </a:buClr>
              <a:buSzPct val="100000"/>
              <a:buChar char="•"/>
            </a:pPr>
            <a:r>
              <a:rPr b="1" i="1" lang="en-US">
                <a:solidFill>
                  <a:srgbClr val="7030A0"/>
                </a:solidFill>
              </a:rPr>
              <a:t>Gender meselelerini hasaba almak </a:t>
            </a:r>
            <a:r>
              <a:rPr i="1" lang="en-US"/>
              <a:t>– bu erkekler we aýallar üçin serişdelere deň elýeterliliginiň we olara gözegçilik etmeginiň üpjün edilmegini, ösüş işiniň, maksatnamalaryň we Gender sensitivity syýasatynyň ahli derejelerinde ösüşden we çözgütleri kabul etmekden peýda almagyny aňladýar. </a:t>
            </a:r>
            <a:endParaRPr/>
          </a:p>
          <a:p>
            <a:pPr indent="-342900" lvl="0" marL="342900" rtl="0" algn="l">
              <a:spcBef>
                <a:spcPts val="448"/>
              </a:spcBef>
              <a:spcAft>
                <a:spcPts val="0"/>
              </a:spcAft>
              <a:buClr>
                <a:srgbClr val="7030A0"/>
              </a:buClr>
              <a:buSzPct val="100000"/>
              <a:buChar char="•"/>
            </a:pPr>
            <a:r>
              <a:rPr b="1" i="1" lang="en-US">
                <a:solidFill>
                  <a:srgbClr val="7030A0"/>
                </a:solidFill>
              </a:rPr>
              <a:t>Gender duýgulygy </a:t>
            </a:r>
            <a:r>
              <a:rPr lang="en-US"/>
              <a:t>– bar bolan gender tapawutlary kabul etmek we bar bolan gender tapawutlary, meseleleri we deňsizligi bellemek we olary strategiýalara we çäreleri goşmaklygy aňladýar. </a:t>
            </a:r>
            <a:endParaRPr/>
          </a:p>
        </p:txBody>
      </p:sp>
      <p:sp>
        <p:nvSpPr>
          <p:cNvPr id="415" name="Google Shape;415;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5"/>
          <p:cNvSpPr txBox="1"/>
          <p:nvPr>
            <p:ph type="title"/>
          </p:nvPr>
        </p:nvSpPr>
        <p:spPr>
          <a:xfrm>
            <a:off x="419100" y="-11112"/>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421" name="Google Shape;421;p25"/>
          <p:cNvSpPr txBox="1"/>
          <p:nvPr>
            <p:ph idx="1" type="body"/>
          </p:nvPr>
        </p:nvSpPr>
        <p:spPr>
          <a:xfrm>
            <a:off x="457200" y="152400"/>
            <a:ext cx="8229600" cy="6705600"/>
          </a:xfrm>
          <a:prstGeom prst="rect">
            <a:avLst/>
          </a:prstGeom>
          <a:noFill/>
          <a:ln>
            <a:noFill/>
          </a:ln>
        </p:spPr>
        <p:txBody>
          <a:bodyPr anchorCtr="0" anchor="t" bIns="45700" lIns="91425" spcFirstLastPara="1" rIns="91425" wrap="square" tIns="45700">
            <a:normAutofit fontScale="55000" lnSpcReduction="20000"/>
          </a:bodyPr>
          <a:lstStyle/>
          <a:p>
            <a:pPr indent="-231140" lvl="0" marL="342900" rtl="0" algn="l">
              <a:spcBef>
                <a:spcPts val="0"/>
              </a:spcBef>
              <a:spcAft>
                <a:spcPts val="0"/>
              </a:spcAft>
              <a:buClr>
                <a:schemeClr val="dk1"/>
              </a:buClr>
              <a:buSzPct val="100000"/>
              <a:buNone/>
            </a:pPr>
            <a:r>
              <a:t/>
            </a:r>
            <a:endParaRPr b="1" i="1">
              <a:solidFill>
                <a:srgbClr val="7030A0"/>
              </a:solidFill>
            </a:endParaRPr>
          </a:p>
          <a:p>
            <a:pPr indent="-231140" lvl="0" marL="342900" rtl="0" algn="l">
              <a:spcBef>
                <a:spcPts val="352"/>
              </a:spcBef>
              <a:spcAft>
                <a:spcPts val="0"/>
              </a:spcAft>
              <a:buClr>
                <a:schemeClr val="dk1"/>
              </a:buClr>
              <a:buSzPct val="100000"/>
              <a:buNone/>
            </a:pPr>
            <a:r>
              <a:t/>
            </a:r>
            <a:endParaRPr b="1" i="1">
              <a:solidFill>
                <a:srgbClr val="7030A0"/>
              </a:solidFill>
            </a:endParaRPr>
          </a:p>
          <a:p>
            <a:pPr indent="-231140" lvl="0" marL="342900" rtl="0" algn="l">
              <a:spcBef>
                <a:spcPts val="352"/>
              </a:spcBef>
              <a:spcAft>
                <a:spcPts val="0"/>
              </a:spcAft>
              <a:buClr>
                <a:schemeClr val="dk1"/>
              </a:buClr>
              <a:buSzPct val="100000"/>
              <a:buNone/>
            </a:pPr>
            <a:r>
              <a:t/>
            </a:r>
            <a:endParaRPr b="1" i="1">
              <a:solidFill>
                <a:srgbClr val="7030A0"/>
              </a:solidFill>
            </a:endParaRPr>
          </a:p>
          <a:p>
            <a:pPr indent="-342900" lvl="0" marL="342900" rtl="0" algn="l">
              <a:spcBef>
                <a:spcPts val="418"/>
              </a:spcBef>
              <a:spcAft>
                <a:spcPts val="0"/>
              </a:spcAft>
              <a:buClr>
                <a:srgbClr val="7030A0"/>
              </a:buClr>
              <a:buSzPct val="100000"/>
              <a:buChar char="•"/>
            </a:pPr>
            <a:r>
              <a:rPr b="1" i="1" lang="en-US" sz="3800">
                <a:solidFill>
                  <a:srgbClr val="7030A0"/>
                </a:solidFill>
              </a:rPr>
              <a:t>Gender deňligi  - </a:t>
            </a:r>
            <a:r>
              <a:rPr i="1" lang="en-US" sz="3800"/>
              <a:t>girdejileri we borçlary erkekleriň we aýallaryň arasynda paýlananda adalatlylygyň üpjün edilmegini aňladýar. Bu konsepsiýa aýallaryň we erkekleriň dürli zerurlyklarynyň we mümkinçilikleriniň bardygyny we bu aýratynlyklary ýüze çykarylmagynyň we ýok edilmeginiň zerurlygyny ykrar edýär, şunda ýok etmek gender balansynyň ýoklugyny hem ykrar edýär. </a:t>
            </a:r>
            <a:r>
              <a:rPr lang="en-US" sz="3800"/>
              <a:t>.</a:t>
            </a:r>
            <a:endParaRPr sz="3800"/>
          </a:p>
          <a:p>
            <a:pPr indent="-210184" lvl="0" marL="342900" rtl="0" algn="l">
              <a:spcBef>
                <a:spcPts val="418"/>
              </a:spcBef>
              <a:spcAft>
                <a:spcPts val="0"/>
              </a:spcAft>
              <a:buClr>
                <a:schemeClr val="dk1"/>
              </a:buClr>
              <a:buSzPct val="100000"/>
              <a:buNone/>
            </a:pPr>
            <a:r>
              <a:t/>
            </a:r>
            <a:endParaRPr sz="3800"/>
          </a:p>
          <a:p>
            <a:pPr indent="-342900" lvl="0" marL="342900" rtl="0" algn="l">
              <a:spcBef>
                <a:spcPts val="418"/>
              </a:spcBef>
              <a:spcAft>
                <a:spcPts val="0"/>
              </a:spcAft>
              <a:buClr>
                <a:srgbClr val="7030A0"/>
              </a:buClr>
              <a:buSzPct val="100000"/>
              <a:buChar char="•"/>
            </a:pPr>
            <a:r>
              <a:rPr b="1" i="1" lang="en-US" sz="3800">
                <a:solidFill>
                  <a:srgbClr val="7030A0"/>
                </a:solidFill>
              </a:rPr>
              <a:t>«Gender äýnegi» -  </a:t>
            </a:r>
            <a:r>
              <a:rPr i="1" lang="en-US" sz="3800"/>
              <a:t>bu äýnek dakynmak konsepsiýasy we olar arkaly biziň bileleşigimize seredýäris. Bir aýnasyndan biz aýallaryň gatnaşygyny, zerurlyklaryny we hakykadyny görýäris. Beýleki tarapdan biz erkekleriň gatnaşygyny, zerurlyklaryny we hakykadyny görýäris . Biziň garaýşymyz, ýa-da biziň görýänimiz, ikisiniňem birleşdirmesini görkezýär. Iki aýnadan (göz)  seretmek zerurdyr, sebäbi bir göz bilen garaýyş zatlaryň hakyky ýagdaýyny görkezenok.Точно так же, как нам нужны оба глаза, чтобы лучше видеть, нам нужны партнерские отношения между мужчинами и женщинами в наших сообществах, основанные на равенстве, чтобы построить более справедливое общество.Şeýle hem, iki göz has gowy görer ýaly, şolar ýaly has adalatly jemgyýeti gurmak üçin biziň bileleşiklerimizde erkekleriň we aýallaryň arasynda deňlige esaslanan hyzmatdaş gatnaşyklary gerek </a:t>
            </a:r>
            <a:endParaRPr sz="3800"/>
          </a:p>
        </p:txBody>
      </p:sp>
      <p:sp>
        <p:nvSpPr>
          <p:cNvPr id="422" name="Google Shape;422;p25"/>
          <p:cNvSpPr txBox="1"/>
          <p:nvPr>
            <p:ph idx="11" type="ftr"/>
          </p:nvPr>
        </p:nvSpPr>
        <p:spPr>
          <a:xfrm>
            <a:off x="10591800" y="6879771"/>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1" name="Google Shape;191;p3"/>
          <p:cNvPicPr preferRelativeResize="0"/>
          <p:nvPr>
            <p:ph idx="1" type="body"/>
          </p:nvPr>
        </p:nvPicPr>
        <p:blipFill rotWithShape="1">
          <a:blip r:embed="rId3">
            <a:alphaModFix/>
          </a:blip>
          <a:srcRect b="8107" l="0" r="-2" t="2603"/>
          <a:stretch/>
        </p:blipFill>
        <p:spPr>
          <a:xfrm>
            <a:off x="3662268" y="10"/>
            <a:ext cx="5481732" cy="3364982"/>
          </a:xfrm>
          <a:prstGeom prst="rect">
            <a:avLst/>
          </a:prstGeom>
          <a:noFill/>
          <a:ln>
            <a:noFill/>
          </a:ln>
        </p:spPr>
      </p:pic>
      <p:pic>
        <p:nvPicPr>
          <p:cNvPr id="192" name="Google Shape;192;p3"/>
          <p:cNvPicPr preferRelativeResize="0"/>
          <p:nvPr/>
        </p:nvPicPr>
        <p:blipFill rotWithShape="1">
          <a:blip r:embed="rId4">
            <a:alphaModFix/>
          </a:blip>
          <a:srcRect b="3" l="9730" r="9226" t="0"/>
          <a:stretch/>
        </p:blipFill>
        <p:spPr>
          <a:xfrm>
            <a:off x="3662268" y="3493008"/>
            <a:ext cx="5481732" cy="3364992"/>
          </a:xfrm>
          <a:custGeom>
            <a:rect b="b" l="l" r="r" t="t"/>
            <a:pathLst>
              <a:path extrusionOk="0" h="3364992" w="7308975">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ln>
            <a:noFill/>
          </a:ln>
        </p:spPr>
      </p:pic>
      <p:sp>
        <p:nvSpPr>
          <p:cNvPr id="193" name="Google Shape;193;p3"/>
          <p:cNvSpPr/>
          <p:nvPr/>
        </p:nvSpPr>
        <p:spPr>
          <a:xfrm>
            <a:off x="0" y="0"/>
            <a:ext cx="4572000" cy="6858000"/>
          </a:xfrm>
          <a:custGeom>
            <a:rect b="b" l="l" r="r" t="t"/>
            <a:pathLst>
              <a:path extrusionOk="0" h="6858000" w="6096001">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solidFill>
            <a:schemeClr val="lt1"/>
          </a:solidFill>
          <a:ln cap="flat" cmpd="sng" w="9525">
            <a:solidFill>
              <a:srgbClr val="EFEFEF"/>
            </a:solidFill>
            <a:prstDash val="solid"/>
            <a:round/>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4" name="Google Shape;194;p3"/>
          <p:cNvSpPr/>
          <p:nvPr/>
        </p:nvSpPr>
        <p:spPr>
          <a:xfrm>
            <a:off x="0" y="0"/>
            <a:ext cx="4565499" cy="6858000"/>
          </a:xfrm>
          <a:custGeom>
            <a:rect b="b" l="l" r="r" t="t"/>
            <a:pathLst>
              <a:path extrusionOk="0" h="6858000" w="6087332">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5" name="Google Shape;195;p3"/>
          <p:cNvSpPr txBox="1"/>
          <p:nvPr>
            <p:ph type="title"/>
          </p:nvPr>
        </p:nvSpPr>
        <p:spPr>
          <a:xfrm>
            <a:off x="336042" y="859536"/>
            <a:ext cx="3624601"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Gyzlar we oglanlar üçin köýnekler we lybas</a:t>
            </a:r>
            <a:endParaRPr sz="2800">
              <a:solidFill>
                <a:schemeClr val="dk1"/>
              </a:solidFill>
              <a:latin typeface="Calibri"/>
              <a:ea typeface="Calibri"/>
              <a:cs typeface="Calibri"/>
              <a:sym typeface="Calibri"/>
            </a:endParaRPr>
          </a:p>
        </p:txBody>
      </p:sp>
      <p:sp>
        <p:nvSpPr>
          <p:cNvPr id="196" name="Google Shape;196;p3"/>
          <p:cNvSpPr/>
          <p:nvPr/>
        </p:nvSpPr>
        <p:spPr>
          <a:xfrm>
            <a:off x="0" y="1152144"/>
            <a:ext cx="96012"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7" name="Google Shape;197;p3"/>
          <p:cNvSpPr/>
          <p:nvPr/>
        </p:nvSpPr>
        <p:spPr>
          <a:xfrm>
            <a:off x="337158" y="2194560"/>
            <a:ext cx="3669030"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8" name="Google Shape;198;p3"/>
          <p:cNvSpPr/>
          <p:nvPr/>
        </p:nvSpPr>
        <p:spPr>
          <a:xfrm>
            <a:off x="337158" y="2194560"/>
            <a:ext cx="366903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9" name="Google Shape;199;p3"/>
          <p:cNvSpPr txBox="1"/>
          <p:nvPr>
            <p:ph idx="2" type="body"/>
          </p:nvPr>
        </p:nvSpPr>
        <p:spPr>
          <a:xfrm>
            <a:off x="336042" y="2512611"/>
            <a:ext cx="3624602" cy="3664351"/>
          </a:xfrm>
          <a:prstGeom prst="rect">
            <a:avLst/>
          </a:prstGeom>
          <a:noFill/>
          <a:ln>
            <a:noFill/>
          </a:ln>
        </p:spPr>
        <p:txBody>
          <a:bodyPr anchorCtr="0" anchor="t" bIns="45700" lIns="91425" spcFirstLastPara="1" rIns="91425" wrap="square" tIns="45700">
            <a:normAutofit/>
          </a:bodyPr>
          <a:lstStyle/>
          <a:p>
            <a:pPr indent="107950" lvl="0" marL="0" rtl="0" algn="l">
              <a:lnSpc>
                <a:spcPct val="90000"/>
              </a:lnSpc>
              <a:spcBef>
                <a:spcPts val="0"/>
              </a:spcBef>
              <a:spcAft>
                <a:spcPts val="0"/>
              </a:spcAft>
              <a:buClr>
                <a:schemeClr val="dk1"/>
              </a:buClr>
              <a:buSzPts val="1700"/>
              <a:buFont typeface="Arial"/>
              <a:buNone/>
            </a:pPr>
            <a:r>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
          <p:cNvSpPr txBox="1"/>
          <p:nvPr>
            <p:ph type="title"/>
          </p:nvPr>
        </p:nvSpPr>
        <p:spPr>
          <a:xfrm>
            <a:off x="304800" y="2057400"/>
            <a:ext cx="2057400" cy="15240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538CD5"/>
              </a:buClr>
              <a:buSzPts val="4400"/>
              <a:buFont typeface="Calibri"/>
              <a:buNone/>
            </a:pPr>
            <a:r>
              <a:rPr lang="en-US" sz="4400">
                <a:solidFill>
                  <a:srgbClr val="538CD5"/>
                </a:solidFill>
              </a:rPr>
              <a:t>Gender we jyns</a:t>
            </a:r>
            <a:endParaRPr sz="4400">
              <a:solidFill>
                <a:srgbClr val="538CD5"/>
              </a:solidFill>
            </a:endParaRPr>
          </a:p>
        </p:txBody>
      </p:sp>
      <p:grpSp>
        <p:nvGrpSpPr>
          <p:cNvPr id="206" name="Google Shape;206;p4"/>
          <p:cNvGrpSpPr/>
          <p:nvPr/>
        </p:nvGrpSpPr>
        <p:grpSpPr>
          <a:xfrm>
            <a:off x="2971800" y="326935"/>
            <a:ext cx="5791200" cy="5745341"/>
            <a:chOff x="0" y="53885"/>
            <a:chExt cx="5791200" cy="5745341"/>
          </a:xfrm>
        </p:grpSpPr>
        <p:sp>
          <p:nvSpPr>
            <p:cNvPr id="207" name="Google Shape;207;p4"/>
            <p:cNvSpPr/>
            <p:nvPr/>
          </p:nvSpPr>
          <p:spPr>
            <a:xfrm>
              <a:off x="0" y="53885"/>
              <a:ext cx="5791200" cy="67532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txBox="1"/>
            <p:nvPr/>
          </p:nvSpPr>
          <p:spPr>
            <a:xfrm>
              <a:off x="32967" y="86852"/>
              <a:ext cx="5725266" cy="609393"/>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alibri"/>
                <a:buNone/>
              </a:pPr>
              <a:r>
                <a:rPr b="1" lang="en-US" sz="1700" u="sng">
                  <a:solidFill>
                    <a:schemeClr val="lt1"/>
                  </a:solidFill>
                  <a:latin typeface="Calibri"/>
                  <a:ea typeface="Calibri"/>
                  <a:cs typeface="Calibri"/>
                  <a:sym typeface="Calibri"/>
                </a:rPr>
                <a:t>Jyns</a:t>
              </a:r>
              <a:endParaRPr sz="1700">
                <a:solidFill>
                  <a:schemeClr val="lt1"/>
                </a:solidFill>
                <a:latin typeface="Calibri"/>
                <a:ea typeface="Calibri"/>
                <a:cs typeface="Calibri"/>
                <a:sym typeface="Calibri"/>
              </a:endParaRPr>
            </a:p>
          </p:txBody>
        </p:sp>
        <p:sp>
          <p:nvSpPr>
            <p:cNvPr id="209" name="Google Shape;209;p4"/>
            <p:cNvSpPr/>
            <p:nvPr/>
          </p:nvSpPr>
          <p:spPr>
            <a:xfrm>
              <a:off x="0" y="778173"/>
              <a:ext cx="5791200" cy="67532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txBox="1"/>
            <p:nvPr/>
          </p:nvSpPr>
          <p:spPr>
            <a:xfrm>
              <a:off x="32967" y="811140"/>
              <a:ext cx="5725266" cy="609393"/>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Biologiki tapawutlar </a:t>
              </a:r>
              <a:endParaRPr sz="1700">
                <a:solidFill>
                  <a:schemeClr val="lt1"/>
                </a:solidFill>
                <a:latin typeface="Calibri"/>
                <a:ea typeface="Calibri"/>
                <a:cs typeface="Calibri"/>
                <a:sym typeface="Calibri"/>
              </a:endParaRPr>
            </a:p>
          </p:txBody>
        </p:sp>
        <p:sp>
          <p:nvSpPr>
            <p:cNvPr id="211" name="Google Shape;211;p4"/>
            <p:cNvSpPr/>
            <p:nvPr/>
          </p:nvSpPr>
          <p:spPr>
            <a:xfrm>
              <a:off x="0" y="1502461"/>
              <a:ext cx="5791200" cy="67532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txBox="1"/>
            <p:nvPr/>
          </p:nvSpPr>
          <p:spPr>
            <a:xfrm>
              <a:off x="32967" y="1535428"/>
              <a:ext cx="5725266" cy="609393"/>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Esasan üýtgemeýän</a:t>
              </a:r>
              <a:endParaRPr sz="1700">
                <a:solidFill>
                  <a:schemeClr val="lt1"/>
                </a:solidFill>
                <a:latin typeface="Calibri"/>
                <a:ea typeface="Calibri"/>
                <a:cs typeface="Calibri"/>
                <a:sym typeface="Calibri"/>
              </a:endParaRPr>
            </a:p>
          </p:txBody>
        </p:sp>
        <p:sp>
          <p:nvSpPr>
            <p:cNvPr id="213" name="Google Shape;213;p4"/>
            <p:cNvSpPr/>
            <p:nvPr/>
          </p:nvSpPr>
          <p:spPr>
            <a:xfrm>
              <a:off x="0" y="2226748"/>
              <a:ext cx="5791200" cy="67532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txBox="1"/>
            <p:nvPr/>
          </p:nvSpPr>
          <p:spPr>
            <a:xfrm>
              <a:off x="32967" y="2259715"/>
              <a:ext cx="5725266" cy="609393"/>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Şol bir dünýäniň ähli ýerlerinde we elmydama</a:t>
              </a:r>
              <a:endParaRPr sz="1700">
                <a:solidFill>
                  <a:schemeClr val="lt1"/>
                </a:solidFill>
                <a:latin typeface="Calibri"/>
                <a:ea typeface="Calibri"/>
                <a:cs typeface="Calibri"/>
                <a:sym typeface="Calibri"/>
              </a:endParaRPr>
            </a:p>
          </p:txBody>
        </p:sp>
        <p:sp>
          <p:nvSpPr>
            <p:cNvPr id="215" name="Google Shape;215;p4"/>
            <p:cNvSpPr/>
            <p:nvPr/>
          </p:nvSpPr>
          <p:spPr>
            <a:xfrm>
              <a:off x="0" y="2951036"/>
              <a:ext cx="5791200" cy="67532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txBox="1"/>
            <p:nvPr/>
          </p:nvSpPr>
          <p:spPr>
            <a:xfrm>
              <a:off x="32967" y="2984003"/>
              <a:ext cx="5725266" cy="609393"/>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alibri"/>
                <a:buNone/>
              </a:pPr>
              <a:r>
                <a:rPr b="1" lang="en-US" sz="1700" u="sng">
                  <a:solidFill>
                    <a:schemeClr val="lt1"/>
                  </a:solidFill>
                  <a:latin typeface="Calibri"/>
                  <a:ea typeface="Calibri"/>
                  <a:cs typeface="Calibri"/>
                  <a:sym typeface="Calibri"/>
                </a:rPr>
                <a:t>Gender   </a:t>
              </a:r>
              <a:endParaRPr sz="1700">
                <a:solidFill>
                  <a:schemeClr val="lt1"/>
                </a:solidFill>
                <a:latin typeface="Calibri"/>
                <a:ea typeface="Calibri"/>
                <a:cs typeface="Calibri"/>
                <a:sym typeface="Calibri"/>
              </a:endParaRPr>
            </a:p>
          </p:txBody>
        </p:sp>
        <p:sp>
          <p:nvSpPr>
            <p:cNvPr id="217" name="Google Shape;217;p4"/>
            <p:cNvSpPr/>
            <p:nvPr/>
          </p:nvSpPr>
          <p:spPr>
            <a:xfrm>
              <a:off x="0" y="3675324"/>
              <a:ext cx="5791200" cy="67532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txBox="1"/>
            <p:nvPr/>
          </p:nvSpPr>
          <p:spPr>
            <a:xfrm>
              <a:off x="32967" y="3708291"/>
              <a:ext cx="5725266" cy="609393"/>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Aýallaryň we erkekleriň arasynda durmuş taýdan düzülen tapawutlar</a:t>
              </a:r>
              <a:endParaRPr sz="1700">
                <a:solidFill>
                  <a:schemeClr val="lt1"/>
                </a:solidFill>
                <a:latin typeface="Calibri"/>
                <a:ea typeface="Calibri"/>
                <a:cs typeface="Calibri"/>
                <a:sym typeface="Calibri"/>
              </a:endParaRPr>
            </a:p>
          </p:txBody>
        </p:sp>
        <p:sp>
          <p:nvSpPr>
            <p:cNvPr id="219" name="Google Shape;219;p4"/>
            <p:cNvSpPr/>
            <p:nvPr/>
          </p:nvSpPr>
          <p:spPr>
            <a:xfrm>
              <a:off x="0" y="4399611"/>
              <a:ext cx="5791200" cy="67532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txBox="1"/>
            <p:nvPr/>
          </p:nvSpPr>
          <p:spPr>
            <a:xfrm>
              <a:off x="32967" y="4432578"/>
              <a:ext cx="5725266" cy="609393"/>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Olar üýtgeýär </a:t>
              </a:r>
              <a:endParaRPr sz="1700">
                <a:solidFill>
                  <a:schemeClr val="lt1"/>
                </a:solidFill>
                <a:latin typeface="Calibri"/>
                <a:ea typeface="Calibri"/>
                <a:cs typeface="Calibri"/>
                <a:sym typeface="Calibri"/>
              </a:endParaRPr>
            </a:p>
          </p:txBody>
        </p:sp>
        <p:sp>
          <p:nvSpPr>
            <p:cNvPr id="221" name="Google Shape;221;p4"/>
            <p:cNvSpPr/>
            <p:nvPr/>
          </p:nvSpPr>
          <p:spPr>
            <a:xfrm>
              <a:off x="0" y="5123899"/>
              <a:ext cx="5791200" cy="67532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txBox="1"/>
            <p:nvPr/>
          </p:nvSpPr>
          <p:spPr>
            <a:xfrm>
              <a:off x="32967" y="5156866"/>
              <a:ext cx="5725266" cy="609393"/>
            </a:xfrm>
            <a:prstGeom prst="rect">
              <a:avLst/>
            </a:prstGeom>
            <a:noFill/>
            <a:ln>
              <a:noFill/>
            </a:ln>
          </p:spPr>
          <p:txBody>
            <a:bodyPr anchorCtr="0" anchor="ctr" bIns="64750" lIns="64750" spcFirstLastPara="1" rIns="64750" wrap="square" tIns="64750">
              <a:noAutofit/>
            </a:bodyPr>
            <a:lstStyle/>
            <a:p>
              <a:pPr indent="0" lvl="0" marL="0" marR="0" rtl="0" algn="l">
                <a:lnSpc>
                  <a:spcPct val="90000"/>
                </a:lnSpc>
                <a:spcBef>
                  <a:spcPts val="0"/>
                </a:spcBef>
                <a:spcAft>
                  <a:spcPts val="0"/>
                </a:spcAft>
                <a:buClr>
                  <a:schemeClr val="lt1"/>
                </a:buClr>
                <a:buSzPts val="1700"/>
                <a:buFont typeface="Calibri"/>
                <a:buNone/>
              </a:pPr>
              <a:r>
                <a:rPr lang="en-US" sz="1700">
                  <a:solidFill>
                    <a:schemeClr val="lt1"/>
                  </a:solidFill>
                  <a:latin typeface="Calibri"/>
                  <a:ea typeface="Calibri"/>
                  <a:cs typeface="Calibri"/>
                  <a:sym typeface="Calibri"/>
                </a:rPr>
                <a:t>Olar wagt boýunça we giňişlikde düzülen (dürli ýerlerde dürli)</a:t>
              </a:r>
              <a:endParaRPr sz="1700">
                <a:solidFill>
                  <a:schemeClr val="lt1"/>
                </a:solidFill>
                <a:latin typeface="Calibri"/>
                <a:ea typeface="Calibri"/>
                <a:cs typeface="Calibri"/>
                <a:sym typeface="Calibri"/>
              </a:endParaRPr>
            </a:p>
          </p:txBody>
        </p:sp>
      </p:grpSp>
      <p:sp>
        <p:nvSpPr>
          <p:cNvPr id="223" name="Google Shape;223;p4"/>
          <p:cNvSpPr txBox="1"/>
          <p:nvPr>
            <p:ph idx="2" type="body"/>
          </p:nvPr>
        </p:nvSpPr>
        <p:spPr>
          <a:xfrm>
            <a:off x="1143000" y="3733800"/>
            <a:ext cx="1905000" cy="23923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a:solidFill>
                <a:srgbClr val="000000"/>
              </a:solidFill>
            </a:endParaRPr>
          </a:p>
          <a:p>
            <a:pPr indent="0" lvl="0" marL="0" rtl="0" algn="l">
              <a:spcBef>
                <a:spcPts val="280"/>
              </a:spcBef>
              <a:spcAft>
                <a:spcPts val="0"/>
              </a:spcAft>
              <a:buClr>
                <a:schemeClr val="dk1"/>
              </a:buClr>
              <a:buSzPts val="1400"/>
              <a:buNone/>
            </a:pPr>
            <a:r>
              <a:t/>
            </a:r>
            <a:endParaRPr/>
          </a:p>
        </p:txBody>
      </p:sp>
      <p:pic>
        <p:nvPicPr>
          <p:cNvPr id="224" name="Google Shape;224;p4"/>
          <p:cNvPicPr preferRelativeResize="0"/>
          <p:nvPr/>
        </p:nvPicPr>
        <p:blipFill rotWithShape="1">
          <a:blip r:embed="rId3">
            <a:alphaModFix/>
          </a:blip>
          <a:srcRect b="0" l="0" r="0" t="0"/>
          <a:stretch/>
        </p:blipFill>
        <p:spPr>
          <a:xfrm>
            <a:off x="1" y="4648200"/>
            <a:ext cx="2942884" cy="220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
          <p:cNvSpPr txBox="1"/>
          <p:nvPr>
            <p:ph type="title"/>
          </p:nvPr>
        </p:nvSpPr>
        <p:spPr>
          <a:xfrm>
            <a:off x="318863" y="273050"/>
            <a:ext cx="3008313" cy="201295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538CD5"/>
              </a:buClr>
              <a:buSzPts val="6000"/>
              <a:buFont typeface="Calibri"/>
              <a:buNone/>
            </a:pPr>
            <a:r>
              <a:rPr lang="en-US" sz="6000">
                <a:solidFill>
                  <a:srgbClr val="538CD5"/>
                </a:solidFill>
              </a:rPr>
              <a:t>Jyns we gender</a:t>
            </a:r>
            <a:endParaRPr sz="6000">
              <a:solidFill>
                <a:srgbClr val="538CD5"/>
              </a:solidFill>
            </a:endParaRPr>
          </a:p>
        </p:txBody>
      </p:sp>
      <p:sp>
        <p:nvSpPr>
          <p:cNvPr id="231" name="Google Shape;231;p5"/>
          <p:cNvSpPr txBox="1"/>
          <p:nvPr>
            <p:ph idx="1" type="body"/>
          </p:nvPr>
        </p:nvSpPr>
        <p:spPr>
          <a:xfrm>
            <a:off x="3210612" y="273050"/>
            <a:ext cx="5933387" cy="64325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44061"/>
              </a:buClr>
              <a:buSzPts val="3200"/>
              <a:buNone/>
            </a:pPr>
            <a:r>
              <a:rPr b="1" i="1" lang="en-US">
                <a:solidFill>
                  <a:srgbClr val="244061"/>
                </a:solidFill>
              </a:rPr>
              <a:t> Gender- </a:t>
            </a:r>
            <a:r>
              <a:rPr i="1" lang="en-US" sz="2400">
                <a:solidFill>
                  <a:srgbClr val="244061"/>
                </a:solidFill>
              </a:rPr>
              <a:t>bir jynsyň durmuş taýdan kesgitlenilen häsiýetnamalaryň toplumy, mümkin, zähmetiň ilkinji bölünşiginde döredilen (taryhyň öňsyrasy), сохранился даже тогда, когда утратил свою первоначальную функцию инструмента сексуальной политики в обществеjemgyýetde jyns syýasatynyň guralynyň ilkinji wezipesini ýitirendede; galan, ol her indiwiddaonuň ulalýan we bilim alýan döwründe, göwnüne öz tebigylylygy ýaly, täzelenýär</a:t>
            </a:r>
            <a:endParaRPr sz="2400"/>
          </a:p>
        </p:txBody>
      </p:sp>
      <p:sp>
        <p:nvSpPr>
          <p:cNvPr id="232" name="Google Shape;232;p5"/>
          <p:cNvSpPr txBox="1"/>
          <p:nvPr>
            <p:ph idx="2" type="body"/>
          </p:nvPr>
        </p:nvSpPr>
        <p:spPr>
          <a:xfrm>
            <a:off x="202299" y="2391100"/>
            <a:ext cx="3008400" cy="36879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244061"/>
              </a:buClr>
              <a:buSzPts val="3600"/>
              <a:buNone/>
            </a:pPr>
            <a:r>
              <a:rPr b="1" i="1" lang="en-US" sz="3600">
                <a:solidFill>
                  <a:srgbClr val="244061"/>
                </a:solidFill>
              </a:rPr>
              <a:t>Jyns –aýallary erkeklerden tapawutlandyrýan biologiki, anatomiki, fizioligiki häsiýetnama</a:t>
            </a:r>
            <a:r>
              <a:rPr i="1" lang="en-US" sz="3600">
                <a:solidFill>
                  <a:srgbClr val="244061"/>
                </a:solidFill>
              </a:rPr>
              <a:t> </a:t>
            </a:r>
            <a:endParaRPr/>
          </a:p>
        </p:txBody>
      </p:sp>
      <p:sp>
        <p:nvSpPr>
          <p:cNvPr id="233" name="Google Shape;233;p5"/>
          <p:cNvSpPr/>
          <p:nvPr/>
        </p:nvSpPr>
        <p:spPr>
          <a:xfrm>
            <a:off x="0" y="136266"/>
            <a:ext cx="202299" cy="184666"/>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600"/>
              <a:buFont typeface="Calibri"/>
              <a:buNone/>
            </a:pPr>
            <a:r>
              <a:rPr b="0" i="0" lang="en-US" sz="6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
          <p:cNvSpPr txBox="1"/>
          <p:nvPr>
            <p:ph type="title"/>
          </p:nvPr>
        </p:nvSpPr>
        <p:spPr>
          <a:xfrm>
            <a:off x="457200" y="273050"/>
            <a:ext cx="6934200" cy="147955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538CD5"/>
              </a:buClr>
              <a:buSzPts val="4000"/>
              <a:buFont typeface="Calibri"/>
              <a:buNone/>
            </a:pPr>
            <a:r>
              <a:rPr lang="en-US" sz="4000">
                <a:solidFill>
                  <a:srgbClr val="538CD5"/>
                </a:solidFill>
              </a:rPr>
              <a:t>Jemgyýetde gender kadalary we ýagdaý/režim</a:t>
            </a:r>
            <a:endParaRPr sz="4000">
              <a:solidFill>
                <a:srgbClr val="538CD5"/>
              </a:solidFill>
            </a:endParaRPr>
          </a:p>
        </p:txBody>
      </p:sp>
      <p:sp>
        <p:nvSpPr>
          <p:cNvPr id="240" name="Google Shape;240;p6"/>
          <p:cNvSpPr txBox="1"/>
          <p:nvPr>
            <p:ph idx="1" type="body"/>
          </p:nvPr>
        </p:nvSpPr>
        <p:spPr>
          <a:xfrm>
            <a:off x="4114800" y="1524000"/>
            <a:ext cx="4572000" cy="4419601"/>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dk1"/>
              </a:buClr>
              <a:buSzPct val="100000"/>
              <a:buNone/>
            </a:pPr>
            <a:r>
              <a:t/>
            </a:r>
            <a:endParaRPr/>
          </a:p>
          <a:p>
            <a:pPr indent="0" lvl="0" marL="0" rtl="0" algn="l">
              <a:spcBef>
                <a:spcPts val="476"/>
              </a:spcBef>
              <a:spcAft>
                <a:spcPts val="0"/>
              </a:spcAft>
              <a:buClr>
                <a:schemeClr val="dk1"/>
              </a:buClr>
              <a:buSzPct val="100000"/>
              <a:buNone/>
            </a:pPr>
            <a:r>
              <a:rPr lang="en-US" sz="2800"/>
              <a:t>Her jemgyýetde, her ýerli bilelişikde gender ýagdaýlary/režimleri bar. Olar jemgyýetiň durmuşynyň dürli ugurlarynda aýallaryň we erkekleriň nähili gatnaşýandygyny kesgitleýär(döwlet we hususy); olaryň çäklerinde biziň hemme özaragatnaşyklarymyz bellenilýär, maşgala durmuşy we hyzmatdaşlyk gatnaşyklary goşmak bilen. </a:t>
            </a:r>
            <a:endParaRPr sz="2800"/>
          </a:p>
        </p:txBody>
      </p:sp>
      <p:sp>
        <p:nvSpPr>
          <p:cNvPr id="241" name="Google Shape;241;p6"/>
          <p:cNvSpPr txBox="1"/>
          <p:nvPr>
            <p:ph idx="2" type="body"/>
          </p:nvPr>
        </p:nvSpPr>
        <p:spPr>
          <a:xfrm>
            <a:off x="457200" y="1905000"/>
            <a:ext cx="3008313" cy="42211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a:p>
        </p:txBody>
      </p:sp>
      <p:pic>
        <p:nvPicPr>
          <p:cNvPr id="242" name="Google Shape;242;p6"/>
          <p:cNvPicPr preferRelativeResize="0"/>
          <p:nvPr/>
        </p:nvPicPr>
        <p:blipFill rotWithShape="1">
          <a:blip r:embed="rId3">
            <a:alphaModFix/>
          </a:blip>
          <a:srcRect b="0" l="0" r="0" t="0"/>
          <a:stretch/>
        </p:blipFill>
        <p:spPr>
          <a:xfrm>
            <a:off x="583441" y="4108212"/>
            <a:ext cx="2865368" cy="2017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7"/>
          <p:cNvSpPr txBox="1"/>
          <p:nvPr/>
        </p:nvSpPr>
        <p:spPr>
          <a:xfrm>
            <a:off x="367631" y="1975102"/>
            <a:ext cx="8218585" cy="707886"/>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None/>
            </a:pPr>
            <a:r>
              <a:t/>
            </a:r>
            <a:endParaRPr sz="2000">
              <a:solidFill>
                <a:schemeClr val="dk1"/>
              </a:solidFill>
              <a:latin typeface="Calibri"/>
              <a:ea typeface="Calibri"/>
              <a:cs typeface="Calibri"/>
              <a:sym typeface="Calibri"/>
            </a:endParaRPr>
          </a:p>
          <a:p>
            <a:pPr indent="-330200" lvl="0" marL="457200" marR="0" rtl="0" algn="just">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249" name="Google Shape;249;p7"/>
          <p:cNvSpPr txBox="1"/>
          <p:nvPr>
            <p:ph type="title"/>
          </p:nvPr>
        </p:nvSpPr>
        <p:spPr>
          <a:xfrm>
            <a:off x="457199" y="304800"/>
            <a:ext cx="8154545" cy="110147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538CD5"/>
              </a:buClr>
              <a:buSzPts val="4400"/>
              <a:buFont typeface="Calibri"/>
              <a:buNone/>
            </a:pPr>
            <a:r>
              <a:rPr b="1" lang="en-US">
                <a:solidFill>
                  <a:srgbClr val="538CD5"/>
                </a:solidFill>
              </a:rPr>
              <a:t>Gender ýagdaýy/režim (ulgam)</a:t>
            </a:r>
            <a:endParaRPr/>
          </a:p>
        </p:txBody>
      </p:sp>
      <p:pic>
        <p:nvPicPr>
          <p:cNvPr id="250" name="Google Shape;250;p7"/>
          <p:cNvPicPr preferRelativeResize="0"/>
          <p:nvPr>
            <p:ph idx="1" type="body"/>
          </p:nvPr>
        </p:nvPicPr>
        <p:blipFill rotWithShape="1">
          <a:blip r:embed="rId3">
            <a:alphaModFix/>
          </a:blip>
          <a:srcRect b="0" l="0" r="0" t="0"/>
          <a:stretch/>
        </p:blipFill>
        <p:spPr>
          <a:xfrm>
            <a:off x="457200" y="1648007"/>
            <a:ext cx="2865549" cy="2018589"/>
          </a:xfrm>
          <a:prstGeom prst="rect">
            <a:avLst/>
          </a:prstGeom>
          <a:noFill/>
          <a:ln>
            <a:noFill/>
          </a:ln>
        </p:spPr>
      </p:pic>
      <p:pic>
        <p:nvPicPr>
          <p:cNvPr id="251" name="Google Shape;251;p7"/>
          <p:cNvPicPr preferRelativeResize="0"/>
          <p:nvPr/>
        </p:nvPicPr>
        <p:blipFill rotWithShape="1">
          <a:blip r:embed="rId4">
            <a:alphaModFix/>
          </a:blip>
          <a:srcRect b="0" l="0" r="0" t="0"/>
          <a:stretch/>
        </p:blipFill>
        <p:spPr>
          <a:xfrm>
            <a:off x="451337" y="3703440"/>
            <a:ext cx="2871412" cy="3019425"/>
          </a:xfrm>
          <a:prstGeom prst="rect">
            <a:avLst/>
          </a:prstGeom>
          <a:noFill/>
          <a:ln>
            <a:noFill/>
          </a:ln>
        </p:spPr>
      </p:pic>
      <p:pic>
        <p:nvPicPr>
          <p:cNvPr id="252" name="Google Shape;252;p7"/>
          <p:cNvPicPr preferRelativeResize="0"/>
          <p:nvPr/>
        </p:nvPicPr>
        <p:blipFill rotWithShape="1">
          <a:blip r:embed="rId5">
            <a:alphaModFix/>
          </a:blip>
          <a:srcRect b="0" l="0" r="0" t="0"/>
          <a:stretch/>
        </p:blipFill>
        <p:spPr>
          <a:xfrm>
            <a:off x="5562600" y="1393434"/>
            <a:ext cx="2743200" cy="2286000"/>
          </a:xfrm>
          <a:prstGeom prst="rect">
            <a:avLst/>
          </a:prstGeom>
          <a:noFill/>
          <a:ln>
            <a:noFill/>
          </a:ln>
        </p:spPr>
      </p:pic>
      <p:pic>
        <p:nvPicPr>
          <p:cNvPr id="253" name="Google Shape;253;p7"/>
          <p:cNvPicPr preferRelativeResize="0"/>
          <p:nvPr/>
        </p:nvPicPr>
        <p:blipFill rotWithShape="1">
          <a:blip r:embed="rId6">
            <a:alphaModFix/>
          </a:blip>
          <a:srcRect b="0" l="0" r="0" t="0"/>
          <a:stretch/>
        </p:blipFill>
        <p:spPr>
          <a:xfrm>
            <a:off x="5257800" y="3666596"/>
            <a:ext cx="3415584" cy="2643588"/>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8"/>
          <p:cNvSpPr txBox="1"/>
          <p:nvPr>
            <p:ph type="title"/>
          </p:nvPr>
        </p:nvSpPr>
        <p:spPr>
          <a:xfrm>
            <a:off x="152400" y="274638"/>
            <a:ext cx="8794584"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538CD5"/>
              </a:buClr>
              <a:buSzPts val="3200"/>
              <a:buFont typeface="Calibri"/>
              <a:buNone/>
            </a:pPr>
            <a:r>
              <a:rPr b="1" lang="en-US" sz="3200">
                <a:solidFill>
                  <a:srgbClr val="538CD5"/>
                </a:solidFill>
              </a:rPr>
              <a:t>Gender kadalary we gender ýagdaýy/režim</a:t>
            </a:r>
            <a:endParaRPr b="1" sz="3200">
              <a:solidFill>
                <a:srgbClr val="538CD5"/>
              </a:solidFill>
            </a:endParaRPr>
          </a:p>
        </p:txBody>
      </p:sp>
      <p:pic>
        <p:nvPicPr>
          <p:cNvPr descr="Related image" id="260" name="Google Shape;260;p8"/>
          <p:cNvPicPr preferRelativeResize="0"/>
          <p:nvPr/>
        </p:nvPicPr>
        <p:blipFill rotWithShape="1">
          <a:blip r:embed="rId3">
            <a:alphaModFix/>
          </a:blip>
          <a:srcRect b="0" l="0" r="0" t="0"/>
          <a:stretch/>
        </p:blipFill>
        <p:spPr>
          <a:xfrm>
            <a:off x="494044" y="3736676"/>
            <a:ext cx="3620756" cy="2704719"/>
          </a:xfrm>
          <a:prstGeom prst="rect">
            <a:avLst/>
          </a:prstGeom>
          <a:noFill/>
          <a:ln>
            <a:noFill/>
          </a:ln>
        </p:spPr>
      </p:pic>
      <p:pic>
        <p:nvPicPr>
          <p:cNvPr descr="Ð·Ð°Ð²ÑÑÐ°Ðº ÑÑÐ¾ÐºÐ¾Ð²ÑÐµ Ð¸Ð·Ð¾Ð±ÑÐ°Ð¶ÐµÐ½Ð¸Ñ" id="261" name="Google Shape;261;p8"/>
          <p:cNvPicPr preferRelativeResize="0"/>
          <p:nvPr/>
        </p:nvPicPr>
        <p:blipFill rotWithShape="1">
          <a:blip r:embed="rId4">
            <a:alphaModFix/>
          </a:blip>
          <a:srcRect b="0" l="0" r="0" t="0"/>
          <a:stretch/>
        </p:blipFill>
        <p:spPr>
          <a:xfrm>
            <a:off x="5562600" y="3706531"/>
            <a:ext cx="3384384" cy="2081499"/>
          </a:xfrm>
          <a:prstGeom prst="rect">
            <a:avLst/>
          </a:prstGeom>
          <a:noFill/>
          <a:ln>
            <a:noFill/>
          </a:ln>
        </p:spPr>
      </p:pic>
      <p:pic>
        <p:nvPicPr>
          <p:cNvPr id="262" name="Google Shape;262;p8"/>
          <p:cNvPicPr preferRelativeResize="0"/>
          <p:nvPr/>
        </p:nvPicPr>
        <p:blipFill rotWithShape="1">
          <a:blip r:embed="rId5">
            <a:alphaModFix/>
          </a:blip>
          <a:srcRect b="0" l="0" r="0" t="0"/>
          <a:stretch/>
        </p:blipFill>
        <p:spPr>
          <a:xfrm>
            <a:off x="457200" y="1417638"/>
            <a:ext cx="3585185" cy="2344159"/>
          </a:xfrm>
          <a:prstGeom prst="rect">
            <a:avLst/>
          </a:prstGeom>
          <a:noFill/>
          <a:ln>
            <a:noFill/>
          </a:ln>
        </p:spPr>
      </p:pic>
      <p:pic>
        <p:nvPicPr>
          <p:cNvPr id="263" name="Google Shape;263;p8"/>
          <p:cNvPicPr preferRelativeResize="0"/>
          <p:nvPr/>
        </p:nvPicPr>
        <p:blipFill rotWithShape="1">
          <a:blip r:embed="rId6">
            <a:alphaModFix/>
          </a:blip>
          <a:srcRect b="0" l="0" r="0" t="0"/>
          <a:stretch/>
        </p:blipFill>
        <p:spPr>
          <a:xfrm>
            <a:off x="5562600" y="1371601"/>
            <a:ext cx="3415366" cy="2286000"/>
          </a:xfrm>
          <a:prstGeom prst="rect">
            <a:avLst/>
          </a:prstGeom>
          <a:noFill/>
          <a:ln>
            <a:noFill/>
          </a:ln>
        </p:spPr>
      </p:pic>
      <p:sp>
        <p:nvSpPr>
          <p:cNvPr id="264" name="Google Shape;264;p8"/>
          <p:cNvSpPr txBox="1"/>
          <p:nvPr>
            <p:ph idx="1" type="body"/>
          </p:nvPr>
        </p:nvSpPr>
        <p:spPr>
          <a:xfrm>
            <a:off x="7467600" y="2514601"/>
            <a:ext cx="1219200" cy="152400"/>
          </a:xfrm>
          <a:prstGeom prst="rect">
            <a:avLst/>
          </a:prstGeom>
          <a:noFill/>
          <a:ln>
            <a:noFill/>
          </a:ln>
        </p:spPr>
        <p:txBody>
          <a:bodyPr anchorCtr="0" anchor="t" bIns="45700" lIns="91425" spcFirstLastPara="1" rIns="91425" wrap="square" tIns="45700">
            <a:normAutofit fontScale="25000" lnSpcReduction="20000"/>
          </a:bodyPr>
          <a:lstStyle/>
          <a:p>
            <a:pPr indent="-292100" lvl="0" marL="342900" rtl="0" algn="l">
              <a:spcBef>
                <a:spcPts val="0"/>
              </a:spcBef>
              <a:spcAft>
                <a:spcPts val="0"/>
              </a:spcAft>
              <a:buClr>
                <a:schemeClr val="dk1"/>
              </a:buClr>
              <a:buSzPct val="100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538CD5"/>
              </a:buClr>
              <a:buSzPts val="4400"/>
              <a:buFont typeface="Calibri"/>
              <a:buNone/>
            </a:pPr>
            <a:r>
              <a:rPr b="1" lang="en-US">
                <a:solidFill>
                  <a:srgbClr val="538CD5"/>
                </a:solidFill>
              </a:rPr>
              <a:t>Gender rollary</a:t>
            </a:r>
            <a:endParaRPr b="1">
              <a:solidFill>
                <a:srgbClr val="538CD5"/>
              </a:solidFill>
            </a:endParaRPr>
          </a:p>
        </p:txBody>
      </p:sp>
      <p:sp>
        <p:nvSpPr>
          <p:cNvPr id="271" name="Google Shape;271;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Font typeface="Noto Sans Symbols"/>
              <a:buNone/>
            </a:pPr>
            <a:r>
              <a:rPr lang="en-US"/>
              <a:t>    </a:t>
            </a:r>
            <a:endParaRPr/>
          </a:p>
        </p:txBody>
      </p:sp>
      <p:pic>
        <p:nvPicPr>
          <p:cNvPr id="272" name="Google Shape;272;p9"/>
          <p:cNvPicPr preferRelativeResize="0"/>
          <p:nvPr/>
        </p:nvPicPr>
        <p:blipFill rotWithShape="1">
          <a:blip r:embed="rId3">
            <a:alphaModFix/>
          </a:blip>
          <a:srcRect b="0" l="0" r="0" t="0"/>
          <a:stretch/>
        </p:blipFill>
        <p:spPr>
          <a:xfrm>
            <a:off x="296215" y="1700011"/>
            <a:ext cx="4428185" cy="4803820"/>
          </a:xfrm>
          <a:prstGeom prst="rect">
            <a:avLst/>
          </a:prstGeom>
          <a:noFill/>
          <a:ln>
            <a:noFill/>
          </a:ln>
        </p:spPr>
      </p:pic>
      <p:pic>
        <p:nvPicPr>
          <p:cNvPr id="273" name="Google Shape;273;p9"/>
          <p:cNvPicPr preferRelativeResize="0"/>
          <p:nvPr/>
        </p:nvPicPr>
        <p:blipFill rotWithShape="1">
          <a:blip r:embed="rId4">
            <a:alphaModFix/>
          </a:blip>
          <a:srcRect b="0" l="0" r="0" t="0"/>
          <a:stretch/>
        </p:blipFill>
        <p:spPr>
          <a:xfrm>
            <a:off x="5410200" y="1417638"/>
            <a:ext cx="3145809" cy="2359356"/>
          </a:xfrm>
          <a:prstGeom prst="rect">
            <a:avLst/>
          </a:prstGeom>
          <a:noFill/>
          <a:ln>
            <a:noFill/>
          </a:ln>
        </p:spPr>
      </p:pic>
      <p:pic>
        <p:nvPicPr>
          <p:cNvPr id="274" name="Google Shape;274;p9"/>
          <p:cNvPicPr preferRelativeResize="0"/>
          <p:nvPr/>
        </p:nvPicPr>
        <p:blipFill rotWithShape="1">
          <a:blip r:embed="rId5">
            <a:alphaModFix/>
          </a:blip>
          <a:srcRect b="0" l="0" r="0" t="0"/>
          <a:stretch/>
        </p:blipFill>
        <p:spPr>
          <a:xfrm>
            <a:off x="5410200" y="3826757"/>
            <a:ext cx="3145809" cy="2359356"/>
          </a:xfrm>
          <a:prstGeom prst="rect">
            <a:avLst/>
          </a:prstGeom>
          <a:noFill/>
          <a:ln>
            <a:noFill/>
          </a:ln>
        </p:spPr>
      </p:pic>
      <p:sp>
        <p:nvSpPr>
          <p:cNvPr id="275" name="Google Shape;275;p9"/>
          <p:cNvSpPr txBox="1"/>
          <p:nvPr/>
        </p:nvSpPr>
        <p:spPr>
          <a:xfrm>
            <a:off x="2133600" y="2133600"/>
            <a:ext cx="2222824" cy="646331"/>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Gender rollaryň barlanmagy</a:t>
            </a:r>
            <a:endParaRPr b="1" sz="1800">
              <a:solidFill>
                <a:schemeClr val="dk1"/>
              </a:solidFill>
              <a:latin typeface="Calibri"/>
              <a:ea typeface="Calibri"/>
              <a:cs typeface="Calibri"/>
              <a:sym typeface="Calibri"/>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2016-11-22T17:51:10Z</dcterms:created>
  <dc:creator>Windows7</dc:creator>
</cp:coreProperties>
</file>